
<file path=[Content_Types].xml><?xml version="1.0" encoding="utf-8"?>
<Types xmlns="http://schemas.openxmlformats.org/package/2006/content-types">
  <Default Extension="jpeg" ContentType="image/jpe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3" r:id="rId3"/>
    <p:sldId id="314" r:id="rId4"/>
    <p:sldId id="316" r:id="rId5"/>
    <p:sldId id="315" r:id="rId6"/>
    <p:sldId id="341" r:id="rId7"/>
    <p:sldId id="320" r:id="rId8"/>
    <p:sldId id="348" r:id="rId9"/>
    <p:sldId id="321" r:id="rId10"/>
    <p:sldId id="327" r:id="rId11"/>
    <p:sldId id="318" r:id="rId12"/>
    <p:sldId id="339" r:id="rId13"/>
    <p:sldId id="342" r:id="rId14"/>
    <p:sldId id="332" r:id="rId15"/>
    <p:sldId id="349" r:id="rId16"/>
    <p:sldId id="344" r:id="rId1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1146"/>
    <a:srgbClr val="FFE7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88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</a:ln>
        </p:spPr>
        <p:txBody>
          <a:bodyPr wrap="none" anchor="ctr"/>
          <a:lstStyle/>
          <a:p>
            <a:pPr algn="ctr">
              <a:defRPr/>
            </a:pPr>
            <a:endParaRPr kumimoji="1" lang="pl-PL"/>
          </a:p>
        </p:txBody>
      </p:sp>
      <p:pic>
        <p:nvPicPr>
          <p:cNvPr id="5" name="Picture 3" descr="A:\minispi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l-PL"/>
          </a:p>
        </p:txBody>
      </p:sp>
      <p:pic>
        <p:nvPicPr>
          <p:cNvPr id="7" name="Picture 5" descr="A:\minispir.GIF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8" name="Rectangle 6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  <a:endParaRPr lang="pl-PL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l-PL"/>
              <a:t>Kliknij, aby edytować styl wzorca podtytułu</a:t>
            </a:r>
            <a:endParaRPr lang="pl-PL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B4EBB-B1E5-4978-BD0F-8D6286674191}" type="slidenum">
              <a:rPr lang="pl-PL"/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DAF72-57A1-447F-AF9A-0DAEC71E1E46}" type="slidenum">
              <a:rPr lang="pl-PL"/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E9BC0-6782-4A6B-8D61-51AB90A8E7C3}" type="slidenum">
              <a:rPr lang="pl-PL"/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F462-0D5A-42A6-8710-594BB90B9F48}" type="slidenum">
              <a:rPr lang="pl-PL"/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0785C-C604-4EEA-BD1C-EA673DDA6DCA}" type="slidenum">
              <a:rPr lang="pl-PL"/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2FECD-FADE-4314-ABFA-DCBC46B230BA}" type="slidenum">
              <a:rPr lang="pl-PL"/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2D8B5-7A68-49FA-BA53-32C6D8A252AA}" type="slidenum">
              <a:rPr lang="pl-PL"/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D6BEA-038F-4960-AF3F-603486D698A3}" type="slidenum">
              <a:rPr lang="pl-PL"/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01576-F81E-4F6E-879B-18BB03BDAE29}" type="slidenum">
              <a:rPr lang="pl-PL"/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0D55E-12D7-492B-B52A-10B7329C2BBC}" type="slidenum">
              <a:rPr lang="pl-PL"/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10C63-ECAB-4A41-A1AE-307E91CFEB80}" type="slidenum">
              <a:rPr lang="pl-PL"/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>
              <a:defRPr/>
            </a:pPr>
            <a:endParaRPr kumimoji="1" lang="pl-PL"/>
          </a:p>
        </p:txBody>
      </p:sp>
      <p:sp>
        <p:nvSpPr>
          <p:cNvPr id="58371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pic>
        <p:nvPicPr>
          <p:cNvPr id="8196" name="Picture 4" descr="A:\minispir.GIF"/>
          <p:cNvPicPr>
            <a:picLocks noChangeAspect="1" noChangeArrowheads="1"/>
          </p:cNvPicPr>
          <p:nvPr/>
        </p:nvPicPr>
        <p:blipFill>
          <a:blip r:embed="rId12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A:\minispir.GIF"/>
          <p:cNvPicPr>
            <a:picLocks noChangeAspect="1" noChangeArrowheads="1"/>
          </p:cNvPicPr>
          <p:nvPr/>
        </p:nvPicPr>
        <p:blipFill>
          <a:blip r:embed="rId12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pl-PL" smtClean="0"/>
              <a:t>Kliknij, aby edytować styl wzorca tytułu</a:t>
            </a:r>
            <a:endParaRPr lang="pl-PL" smtClean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 smtClean="0"/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837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83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>
              <a:defRPr/>
            </a:pPr>
            <a:fld id="{DD74A3B3-E296-4855-BA0D-8EFEA9065CC4}" type="slidenum">
              <a:rPr lang="pl-PL"/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1.jpeg"/><Relationship Id="rId1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jpeg"/><Relationship Id="rId1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jpeg"/><Relationship Id="rId1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823864"/>
          </a:xfrm>
        </p:spPr>
        <p:txBody>
          <a:bodyPr/>
          <a:lstStyle/>
          <a:p>
            <a:r>
              <a:rPr lang="pl-PL" sz="2800" b="1" dirty="0" smtClean="0"/>
              <a:t>V EDYCJA GMINNEGO KONKURSU UZALEŻNIENIA I NAŁOGI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66800" y="1752600"/>
            <a:ext cx="7681664" cy="4114800"/>
          </a:xfrm>
        </p:spPr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>
                <a:latin typeface="Imprint MT Shadow" panose="04020605060303030202" pitchFamily="82" charset="0"/>
              </a:rPr>
              <a:t>Temat: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Przebieg wybranego procesu       uzależnienia”</a:t>
            </a: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674" name="Picture 2" descr="http://zsosiek.pl/mfiles/6548/3/23731/i/300-0/unnamed-1586181412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580112" y="3933056"/>
            <a:ext cx="2857500" cy="1905000"/>
          </a:xfrm>
          <a:prstGeom prst="rect">
            <a:avLst/>
          </a:prstGeom>
          <a:noFill/>
        </p:spPr>
      </p:pic>
      <p:pic>
        <p:nvPicPr>
          <p:cNvPr id="15362" name="Picture 2" descr="H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907704" y="3933056"/>
            <a:ext cx="1944216" cy="22844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3648" y="620688"/>
            <a:ext cx="7293496" cy="423793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sz="3600" b="1" dirty="0" smtClean="0">
                <a:latin typeface="+mj-lt"/>
                <a:cs typeface="Arial" panose="020B0604020202020204" pitchFamily="34" charset="0"/>
              </a:rPr>
              <a:t>IV </a:t>
            </a:r>
            <a:r>
              <a:rPr lang="pl-PL" sz="3600" b="1" dirty="0" smtClean="0">
                <a:latin typeface="+mj-lt"/>
                <a:cs typeface="Arial" panose="020B0604020202020204" pitchFamily="34" charset="0"/>
              </a:rPr>
              <a:t>fazy uzależnienia od </a:t>
            </a:r>
            <a:r>
              <a:rPr lang="pl-PL" sz="3600" b="1" dirty="0" smtClean="0">
                <a:latin typeface="+mj-lt"/>
                <a:cs typeface="Arial" panose="020B0604020202020204" pitchFamily="34" charset="0"/>
              </a:rPr>
              <a:t>narkotyków</a:t>
            </a:r>
            <a:endParaRPr lang="pl-PL" sz="3600" b="1" dirty="0" smtClean="0">
              <a:latin typeface="+mj-lt"/>
              <a:cs typeface="Arial" panose="020B0604020202020204" pitchFamily="34" charset="0"/>
            </a:endParaRPr>
          </a:p>
          <a:p>
            <a:pPr>
              <a:buNone/>
            </a:pPr>
            <a:endParaRPr lang="pl-PL" dirty="0" smtClean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r>
              <a:rPr lang="pl-PL" dirty="0" smtClean="0">
                <a:latin typeface="Comic Sans MS" panose="030F0702030302020204" pitchFamily="66" charset="0"/>
                <a:cs typeface="Arial" panose="020B0604020202020204" pitchFamily="34" charset="0"/>
              </a:rPr>
              <a:t>I FAZA - Inicjacja </a:t>
            </a:r>
            <a:endParaRPr lang="pl-PL" dirty="0" smtClean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r>
              <a:rPr lang="pl-PL" dirty="0" smtClean="0">
                <a:latin typeface="Comic Sans MS" panose="030F0702030302020204" pitchFamily="66" charset="0"/>
                <a:cs typeface="Arial" panose="020B0604020202020204" pitchFamily="34" charset="0"/>
              </a:rPr>
              <a:t>II FAZA </a:t>
            </a:r>
            <a:r>
              <a:rPr lang="pl-PL" dirty="0" smtClean="0">
                <a:latin typeface="Comic Sans MS" panose="030F0702030302020204" pitchFamily="66" charset="0"/>
                <a:cs typeface="Arial" panose="020B0604020202020204" pitchFamily="34" charset="0"/>
              </a:rPr>
              <a:t>- Etap </a:t>
            </a:r>
            <a:r>
              <a:rPr lang="pl-PL" dirty="0" smtClean="0">
                <a:latin typeface="Comic Sans MS" panose="030F0702030302020204" pitchFamily="66" charset="0"/>
                <a:cs typeface="Arial" panose="020B0604020202020204" pitchFamily="34" charset="0"/>
              </a:rPr>
              <a:t>eksperymentowania</a:t>
            </a:r>
            <a:endParaRPr lang="pl-PL" dirty="0" smtClean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r>
              <a:rPr lang="pl-PL" dirty="0" smtClean="0">
                <a:latin typeface="Comic Sans MS" panose="030F0702030302020204" pitchFamily="66" charset="0"/>
                <a:cs typeface="Arial" panose="020B0604020202020204" pitchFamily="34" charset="0"/>
              </a:rPr>
              <a:t>III FAZA - Etap używania </a:t>
            </a:r>
            <a:br>
              <a:rPr lang="pl-PL" dirty="0" smtClean="0"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pl-PL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                i </a:t>
            </a:r>
            <a:r>
              <a:rPr lang="pl-PL" dirty="0" smtClean="0">
                <a:latin typeface="Comic Sans MS" panose="030F0702030302020204" pitchFamily="66" charset="0"/>
                <a:cs typeface="Arial" panose="020B0604020202020204" pitchFamily="34" charset="0"/>
              </a:rPr>
              <a:t>nadużywania substancji</a:t>
            </a:r>
            <a:endParaRPr lang="pl-PL" dirty="0" smtClean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r>
              <a:rPr lang="pl-PL" dirty="0" smtClean="0">
                <a:latin typeface="Comic Sans MS" panose="030F0702030302020204" pitchFamily="66" charset="0"/>
                <a:cs typeface="Arial" panose="020B0604020202020204" pitchFamily="34" charset="0"/>
              </a:rPr>
              <a:t>IV FAZA - Etap uzależnienia</a:t>
            </a:r>
            <a:endParaRPr lang="pl-PL" dirty="0" smtClean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1200" u="sng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l-PL" sz="1200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sz="3600" b="1" i="1" dirty="0" smtClean="0">
                <a:solidFill>
                  <a:srgbClr val="FF0000"/>
                </a:solidFill>
              </a:rPr>
              <a:t> </a:t>
            </a:r>
            <a:r>
              <a:rPr lang="pl-PL" sz="24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Droga do uzależnienia jest bardzo krótka…</a:t>
            </a:r>
            <a:endParaRPr lang="pl-PL" sz="2400" b="1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3648" y="620688"/>
            <a:ext cx="6696744" cy="796950"/>
          </a:xfrm>
        </p:spPr>
        <p:txBody>
          <a:bodyPr/>
          <a:lstStyle/>
          <a:p>
            <a:pPr eaLnBrk="1" hangingPunct="1"/>
            <a:br>
              <a:rPr lang="pl-PL" altLang="pl-PL" dirty="0" smtClean="0">
                <a:latin typeface="Century" panose="02040604050505020304" pitchFamily="18" charset="0"/>
              </a:rPr>
            </a:br>
            <a:endParaRPr lang="pl-PL" altLang="pl-PL" dirty="0" smtClean="0">
              <a:latin typeface="Century" panose="02040604050505020304" pitchFamily="18" charset="0"/>
            </a:endParaRP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1187624" y="332656"/>
            <a:ext cx="7488832" cy="74328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8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FAZA  I</a:t>
            </a:r>
            <a:br>
              <a:rPr lang="pl-PL" altLang="pl-PL" sz="1800" dirty="0" smtClean="0">
                <a:latin typeface="Century" panose="02040604050505020304" pitchFamily="18" charset="0"/>
              </a:rPr>
            </a:br>
            <a:r>
              <a:rPr lang="pl-PL" altLang="pl-PL" sz="1400" dirty="0" smtClean="0">
                <a:latin typeface="Century" panose="02040604050505020304" pitchFamily="18" charset="0"/>
              </a:rPr>
              <a:t>W </a:t>
            </a:r>
            <a:r>
              <a:rPr lang="pl-PL" altLang="pl-PL" sz="1400" dirty="0">
                <a:latin typeface="Century" panose="02040604050505020304" pitchFamily="18" charset="0"/>
              </a:rPr>
              <a:t>pierwszej fazie narkotyk zażywany jest zwykle „przy okazji</a:t>
            </a:r>
            <a:r>
              <a:rPr lang="pl-PL" altLang="pl-PL" sz="1400" dirty="0" smtClean="0">
                <a:latin typeface="Century" panose="02040604050505020304" pitchFamily="18" charset="0"/>
              </a:rPr>
              <a:t>”, </a:t>
            </a:r>
            <a:r>
              <a:rPr lang="pl-PL" altLang="pl-PL" sz="1400" dirty="0" smtClean="0">
                <a:latin typeface="Century" panose="02040604050505020304" pitchFamily="18" charset="0"/>
              </a:rPr>
              <a:t>np.</a:t>
            </a:r>
            <a:r>
              <a:rPr lang="pl-PL" altLang="pl-PL" sz="1400" dirty="0" smtClean="0">
                <a:latin typeface="Century" panose="02040604050505020304" pitchFamily="18" charset="0"/>
              </a:rPr>
              <a:t> marihuanę </a:t>
            </a:r>
            <a:r>
              <a:rPr lang="pl-PL" altLang="pl-PL" sz="1400" dirty="0">
                <a:latin typeface="Century" panose="02040604050505020304" pitchFamily="18" charset="0"/>
              </a:rPr>
              <a:t>pali się </a:t>
            </a:r>
            <a:br>
              <a:rPr lang="pl-PL" altLang="pl-PL" sz="1400" dirty="0" smtClean="0">
                <a:latin typeface="Century" panose="02040604050505020304" pitchFamily="18" charset="0"/>
              </a:rPr>
            </a:br>
            <a:r>
              <a:rPr lang="pl-PL" altLang="pl-PL" sz="1400" dirty="0" smtClean="0">
                <a:latin typeface="Century" panose="02040604050505020304" pitchFamily="18" charset="0"/>
              </a:rPr>
              <a:t>w </a:t>
            </a:r>
            <a:r>
              <a:rPr lang="pl-PL" altLang="pl-PL" sz="1400" dirty="0">
                <a:latin typeface="Century" panose="02040604050505020304" pitchFamily="18" charset="0"/>
              </a:rPr>
              <a:t>towarzystwie kolegów </a:t>
            </a:r>
            <a:r>
              <a:rPr lang="pl-PL" altLang="pl-PL" sz="1400" dirty="0" smtClean="0">
                <a:latin typeface="Century" panose="02040604050505020304" pitchFamily="18" charset="0"/>
              </a:rPr>
              <a:t>w </a:t>
            </a:r>
            <a:r>
              <a:rPr lang="pl-PL" altLang="pl-PL" sz="1400" dirty="0">
                <a:latin typeface="Century" panose="02040604050505020304" pitchFamily="18" charset="0"/>
              </a:rPr>
              <a:t>czasie koncertów rockowych, na imprezach itp.. W tym okresie nie kupuje się jeszcze narkotyków, a raczej czeka aż ktoś inny poczęstuje. </a:t>
            </a:r>
            <a:endParaRPr lang="pl-PL" altLang="pl-PL" sz="1400" dirty="0" smtClean="0">
              <a:latin typeface="Century" panose="020406040505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pl-PL" altLang="pl-PL" sz="16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FAZA II </a:t>
            </a:r>
            <a:br>
              <a:rPr lang="pl-PL" altLang="pl-PL" sz="1800" dirty="0" smtClean="0">
                <a:latin typeface="Century" panose="02040604050505020304" pitchFamily="18" charset="0"/>
              </a:rPr>
            </a:br>
            <a:r>
              <a:rPr lang="pl-PL" altLang="pl-PL" sz="1400" dirty="0" smtClean="0">
                <a:latin typeface="Century" panose="02040604050505020304" pitchFamily="18" charset="0"/>
              </a:rPr>
              <a:t>W tej fazie rozpoczyna się już poszukiwanie narkotyków. Początkujący narkoman nie czeka na specjalne okazje, w których będzie mógł zażyć narkotyk. Poznaje cennik i osoby, które mogą mu sprzedawać dowolne „lekarstwo”. Powoli jego cały czas i aktywność organizowane są wokół poszukiwania narkotyku i jego zakupu. </a:t>
            </a:r>
            <a:endParaRPr lang="pl-PL" altLang="pl-PL" sz="1400" dirty="0" smtClean="0">
              <a:latin typeface="Century" panose="02040604050505020304" pitchFamily="18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pl-PL" altLang="pl-PL" sz="16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FAZA III</a:t>
            </a:r>
            <a:endParaRPr lang="pl-PL" altLang="pl-PL" sz="1600" b="1" dirty="0" smtClean="0">
              <a:solidFill>
                <a:srgbClr val="FF0000"/>
              </a:solidFill>
              <a:latin typeface="Century" panose="02040604050505020304" pitchFamily="18" charset="0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pl-PL" altLang="pl-PL" sz="1400" dirty="0" smtClean="0">
                <a:latin typeface="Century" panose="02040604050505020304" pitchFamily="18" charset="0"/>
              </a:rPr>
              <a:t>Narkoman w III fazie traci nie tylko kontrolę nad przyjmowaniem narkotyków, ale i nad całym życiem. </a:t>
            </a:r>
            <a:endParaRPr lang="pl-PL" altLang="pl-PL" sz="1400" dirty="0" smtClean="0">
              <a:latin typeface="Century" panose="02040604050505020304" pitchFamily="18" charset="0"/>
            </a:endParaRP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q"/>
              <a:defRPr/>
            </a:pPr>
            <a:r>
              <a:rPr lang="pl-PL" altLang="pl-PL" sz="1400" dirty="0" smtClean="0">
                <a:latin typeface="Century" panose="02040604050505020304" pitchFamily="18" charset="0"/>
              </a:rPr>
              <a:t>Zwykle przerywa naukę w szkole lub porzuca pracę. </a:t>
            </a:r>
            <a:endParaRPr lang="pl-PL" altLang="pl-PL" sz="1400" dirty="0" smtClean="0">
              <a:latin typeface="Century" panose="02040604050505020304" pitchFamily="18" charset="0"/>
            </a:endParaRP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q"/>
              <a:defRPr/>
            </a:pPr>
            <a:r>
              <a:rPr lang="pl-PL" altLang="pl-PL" sz="1400" dirty="0" smtClean="0">
                <a:latin typeface="Century" panose="02040604050505020304" pitchFamily="18" charset="0"/>
              </a:rPr>
              <a:t>Ma kłopoty z koncentracją i pamięcią. </a:t>
            </a:r>
            <a:endParaRPr lang="pl-PL" altLang="pl-PL" sz="1400" dirty="0" smtClean="0">
              <a:latin typeface="Century" panose="02040604050505020304" pitchFamily="18" charset="0"/>
            </a:endParaRP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q"/>
              <a:defRPr/>
            </a:pPr>
            <a:r>
              <a:rPr lang="pl-PL" altLang="pl-PL" sz="1400" dirty="0" smtClean="0">
                <a:latin typeface="Century" panose="02040604050505020304" pitchFamily="18" charset="0"/>
              </a:rPr>
              <a:t>Popada w konflikt z prawem. </a:t>
            </a:r>
            <a:endParaRPr lang="pl-PL" altLang="pl-PL" sz="1400" dirty="0" smtClean="0">
              <a:latin typeface="Century" panose="02040604050505020304" pitchFamily="18" charset="0"/>
            </a:endParaRP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q"/>
              <a:defRPr/>
            </a:pPr>
            <a:r>
              <a:rPr lang="pl-PL" altLang="pl-PL" sz="1400" dirty="0" smtClean="0">
                <a:latin typeface="Century" panose="02040604050505020304" pitchFamily="18" charset="0"/>
              </a:rPr>
              <a:t>Często też dochodzi do zerwania więzi z rodziną.</a:t>
            </a:r>
            <a:endParaRPr lang="pl-PL" altLang="pl-PL" sz="1400" dirty="0" smtClean="0">
              <a:latin typeface="Century" panose="02040604050505020304" pitchFamily="18" charset="0"/>
            </a:endParaRP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q"/>
              <a:defRPr/>
            </a:pPr>
            <a:r>
              <a:rPr lang="pl-PL" altLang="pl-PL" sz="1400" dirty="0" smtClean="0">
                <a:latin typeface="Century" panose="02040604050505020304" pitchFamily="18" charset="0"/>
              </a:rPr>
              <a:t> Jego organizm jest coraz bardziej wycieńczony. Jeżeli brał środki pobudzające (amfetamina), maże chorować na anemię. Ma uszkodzoną wątrobę, nerki i serce.</a:t>
            </a:r>
            <a:endParaRPr lang="pl-PL" altLang="pl-PL" sz="1400" dirty="0" smtClean="0">
              <a:latin typeface="Century" panose="020406040505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pl-PL" altLang="pl-PL" sz="16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FAZA IV</a:t>
            </a:r>
            <a:endParaRPr lang="pl-PL" altLang="pl-PL" sz="1600" b="1" dirty="0" smtClean="0">
              <a:solidFill>
                <a:srgbClr val="FF0000"/>
              </a:solidFill>
              <a:latin typeface="Century" panose="020406040505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pl-PL" altLang="pl-PL" sz="1400" dirty="0" smtClean="0">
                <a:latin typeface="Century" panose="02040604050505020304" pitchFamily="18" charset="0"/>
              </a:rPr>
              <a:t>W tej fazie narkotyki stają się czymś tak koniecznym i niezbędnym do życia, jak jedzenie czy picie. Brak narkotyku oznacza bóle głodowe, a wyniszczony organizm nie jest </a:t>
            </a:r>
            <a:br>
              <a:rPr lang="pl-PL" altLang="pl-PL" sz="1400" dirty="0" smtClean="0">
                <a:latin typeface="Century" panose="02040604050505020304" pitchFamily="18" charset="0"/>
              </a:rPr>
            </a:br>
            <a:r>
              <a:rPr lang="pl-PL" altLang="pl-PL" sz="1400" dirty="0" smtClean="0">
                <a:latin typeface="Century" panose="02040604050505020304" pitchFamily="18" charset="0"/>
              </a:rPr>
              <a:t>w </a:t>
            </a:r>
            <a:r>
              <a:rPr lang="pl-PL" altLang="pl-PL" sz="1400" dirty="0" smtClean="0">
                <a:latin typeface="Century" panose="02040604050505020304" pitchFamily="18" charset="0"/>
              </a:rPr>
              <a:t>stanie walczyć z chorobami. Coraz częściej zdarza się zapaść. Jest to faza najgłębszej degradacji, która nieuchronnie prowadzi do śmierci.</a:t>
            </a:r>
            <a:endParaRPr lang="pl-PL" altLang="pl-PL" sz="1400" dirty="0" smtClean="0">
              <a:latin typeface="Century" panose="02040604050505020304" pitchFamily="18" charset="0"/>
            </a:endParaRPr>
          </a:p>
          <a:p>
            <a:pPr marL="342900" indent="-342900" eaLnBrk="1" hangingPunct="1">
              <a:spcBef>
                <a:spcPts val="600"/>
              </a:spcBef>
              <a:defRPr/>
            </a:pPr>
            <a:endParaRPr lang="pl-PL" altLang="pl-PL" sz="1400" dirty="0" smtClean="0">
              <a:latin typeface="Century" panose="020406040505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pl-PL" altLang="pl-PL" sz="1800" dirty="0" smtClean="0">
              <a:latin typeface="Century" panose="020406040505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pl-PL" altLang="pl-PL" sz="1800" dirty="0">
              <a:latin typeface="Century" panose="020406040505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2400" b="1" dirty="0" smtClean="0">
                <a:latin typeface="+mn-lt"/>
              </a:rPr>
              <a:t>PIERWSZA POMOC WOBEC OSOBY </a:t>
            </a:r>
            <a:br>
              <a:rPr lang="pl-PL" altLang="pl-PL" sz="2400" b="1" dirty="0" smtClean="0">
                <a:latin typeface="+mn-lt"/>
              </a:rPr>
            </a:br>
            <a:r>
              <a:rPr lang="pl-PL" altLang="pl-PL" sz="2400" b="1" dirty="0" smtClean="0">
                <a:latin typeface="+mn-lt"/>
              </a:rPr>
              <a:t>POD WPŁYWEM NARKOTYKÓW</a:t>
            </a:r>
            <a:endParaRPr lang="pl-PL" sz="2400" b="1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66800" y="1556792"/>
            <a:ext cx="7897688" cy="496855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pl-PL" sz="1600" dirty="0" smtClean="0">
                <a:latin typeface="Century" panose="02040604050505020304" pitchFamily="18" charset="0"/>
              </a:rPr>
              <a:t>W przypadku spotkania </a:t>
            </a:r>
            <a:r>
              <a:rPr lang="pl-PL" sz="1600" dirty="0" smtClean="0">
                <a:latin typeface="Century" panose="02040604050505020304" pitchFamily="18" charset="0"/>
              </a:rPr>
              <a:t>osoby, </a:t>
            </a:r>
            <a:r>
              <a:rPr lang="pl-PL" sz="1600" dirty="0" smtClean="0">
                <a:latin typeface="Century" panose="02040604050505020304" pitchFamily="18" charset="0"/>
              </a:rPr>
              <a:t>która przedawkowała zachowując szczególną ostrożność:</a:t>
            </a:r>
            <a:endParaRPr lang="pl-PL" altLang="pl-PL" sz="1600" dirty="0" smtClean="0">
              <a:latin typeface="Century" panose="02040604050505020304" pitchFamily="18" charset="0"/>
            </a:endParaRPr>
          </a:p>
          <a:p>
            <a:pPr marL="0" indent="0" eaLnBrk="1" hangingPunct="1">
              <a:spcBef>
                <a:spcPct val="0"/>
              </a:spcBef>
            </a:pPr>
            <a:r>
              <a:rPr lang="pl-PL" altLang="pl-PL" sz="1600" dirty="0" smtClean="0">
                <a:latin typeface="Century" panose="02040604050505020304" pitchFamily="18" charset="0"/>
              </a:rPr>
              <a:t> Należy zabrać poszkodowanego z widoku gapiów, lub należy sprawić by </a:t>
            </a:r>
            <a:r>
              <a:rPr lang="pl-PL" altLang="pl-PL" sz="1600" dirty="0" smtClean="0">
                <a:latin typeface="Century" panose="02040604050505020304" pitchFamily="18" charset="0"/>
              </a:rPr>
              <a:t>odeszli </a:t>
            </a:r>
            <a:endParaRPr lang="pl-PL" altLang="pl-PL" sz="1600" dirty="0" smtClean="0">
              <a:latin typeface="Century" panose="02040604050505020304" pitchFamily="18" charset="0"/>
            </a:endParaRPr>
          </a:p>
          <a:p>
            <a:pPr marL="0" indent="0" eaLnBrk="1" hangingPunct="1">
              <a:spcBef>
                <a:spcPct val="0"/>
              </a:spcBef>
            </a:pPr>
            <a:r>
              <a:rPr lang="pl-PL" altLang="pl-PL" sz="1600" dirty="0" smtClean="0">
                <a:latin typeface="Century" panose="02040604050505020304" pitchFamily="18" charset="0"/>
              </a:rPr>
              <a:t> Przemawiać do niej spokojnie, tak by głos go uspokajał. Jeżeli nadmiernie     szybko oddycha, pokazać mu jak należy to robić wolno i </a:t>
            </a:r>
            <a:r>
              <a:rPr lang="pl-PL" altLang="pl-PL" sz="1600" dirty="0" smtClean="0">
                <a:latin typeface="Century" panose="02040604050505020304" pitchFamily="18" charset="0"/>
              </a:rPr>
              <a:t>spokojnie</a:t>
            </a:r>
            <a:endParaRPr lang="pl-PL" altLang="pl-PL" sz="1600" dirty="0" smtClean="0">
              <a:latin typeface="Century" panose="02040604050505020304" pitchFamily="18" charset="0"/>
            </a:endParaRPr>
          </a:p>
          <a:p>
            <a:pPr marL="0" indent="0" eaLnBrk="1" hangingPunct="1">
              <a:spcBef>
                <a:spcPct val="0"/>
              </a:spcBef>
            </a:pPr>
            <a:r>
              <a:rPr lang="pl-PL" altLang="pl-PL" sz="1600" dirty="0" smtClean="0">
                <a:latin typeface="Century" panose="02040604050505020304" pitchFamily="18" charset="0"/>
              </a:rPr>
              <a:t> Jeżeli poszkodowany na to pozwoli, trzymać go za </a:t>
            </a:r>
            <a:r>
              <a:rPr lang="pl-PL" altLang="pl-PL" sz="1600" dirty="0" smtClean="0">
                <a:latin typeface="Century" panose="02040604050505020304" pitchFamily="18" charset="0"/>
              </a:rPr>
              <a:t>rękę</a:t>
            </a:r>
            <a:endParaRPr lang="pl-PL" altLang="pl-PL" sz="1600" dirty="0" smtClean="0">
              <a:latin typeface="Century" panose="02040604050505020304" pitchFamily="18" charset="0"/>
            </a:endParaRPr>
          </a:p>
          <a:p>
            <a:pPr marL="0" indent="0" eaLnBrk="1" hangingPunct="1">
              <a:spcBef>
                <a:spcPct val="0"/>
              </a:spcBef>
            </a:pPr>
            <a:r>
              <a:rPr lang="pl-PL" altLang="pl-PL" sz="1600" dirty="0" smtClean="0">
                <a:latin typeface="Century" panose="02040604050505020304" pitchFamily="18" charset="0"/>
              </a:rPr>
              <a:t> Starać się wyciszyć wszelkie hałasy i używać przyćmionego </a:t>
            </a:r>
            <a:r>
              <a:rPr lang="pl-PL" altLang="pl-PL" sz="1600" dirty="0" smtClean="0">
                <a:latin typeface="Century" panose="02040604050505020304" pitchFamily="18" charset="0"/>
              </a:rPr>
              <a:t>światła</a:t>
            </a:r>
            <a:endParaRPr lang="pl-PL" altLang="pl-PL" sz="1600" dirty="0" smtClean="0">
              <a:latin typeface="Century" panose="02040604050505020304" pitchFamily="18" charset="0"/>
            </a:endParaRPr>
          </a:p>
          <a:p>
            <a:pPr marL="0" indent="0" eaLnBrk="1" hangingPunct="1">
              <a:spcBef>
                <a:spcPct val="0"/>
              </a:spcBef>
            </a:pPr>
            <a:r>
              <a:rPr lang="pl-PL" altLang="pl-PL" sz="1600" dirty="0" smtClean="0">
                <a:latin typeface="Century" panose="02040604050505020304" pitchFamily="18" charset="0"/>
              </a:rPr>
              <a:t> Jeżeli istnieje prawdopodobieństwo, że osoba może wymiotować, ułożyć ją </a:t>
            </a:r>
            <a:br>
              <a:rPr lang="pl-PL" altLang="pl-PL" sz="1600" dirty="0" smtClean="0">
                <a:latin typeface="Century" panose="02040604050505020304" pitchFamily="18" charset="0"/>
              </a:rPr>
            </a:br>
            <a:r>
              <a:rPr lang="pl-PL" altLang="pl-PL" sz="1600" dirty="0" smtClean="0">
                <a:latin typeface="Century" panose="02040604050505020304" pitchFamily="18" charset="0"/>
              </a:rPr>
              <a:t>    w pozycji bocznej </a:t>
            </a:r>
            <a:r>
              <a:rPr lang="pl-PL" altLang="pl-PL" sz="1600" dirty="0" smtClean="0">
                <a:latin typeface="Century" panose="02040604050505020304" pitchFamily="18" charset="0"/>
              </a:rPr>
              <a:t>ustalonej</a:t>
            </a:r>
            <a:endParaRPr lang="pl-PL" altLang="pl-PL" sz="1600" dirty="0" smtClean="0">
              <a:latin typeface="Century" panose="02040604050505020304" pitchFamily="18" charset="0"/>
            </a:endParaRPr>
          </a:p>
          <a:p>
            <a:pPr marL="0" indent="0" eaLnBrk="1" hangingPunct="1">
              <a:spcBef>
                <a:spcPct val="0"/>
              </a:spcBef>
            </a:pPr>
            <a:r>
              <a:rPr lang="pl-PL" altLang="pl-PL" sz="1600" dirty="0" smtClean="0">
                <a:latin typeface="Century" panose="02040604050505020304" pitchFamily="18" charset="0"/>
              </a:rPr>
              <a:t> Postępować tak jak przy innych zatruciach, tzn. zabezpieczyć fiolkę, lub torebkę po danym środku, dowiedzieć się co osoba wzięła, ile wzięła, jak dawno itp. </a:t>
            </a:r>
            <a:endParaRPr lang="pl-PL" altLang="pl-PL" sz="1600" dirty="0" smtClean="0">
              <a:latin typeface="Century" panose="02040604050505020304" pitchFamily="18" charset="0"/>
            </a:endParaRPr>
          </a:p>
          <a:p>
            <a:pPr marL="0" indent="0" eaLnBrk="1" hangingPunct="1">
              <a:spcBef>
                <a:spcPct val="0"/>
              </a:spcBef>
            </a:pPr>
            <a:r>
              <a:rPr lang="pl-PL" altLang="pl-PL" sz="1600" dirty="0" smtClean="0">
                <a:latin typeface="Century" panose="02040604050505020304" pitchFamily="18" charset="0"/>
              </a:rPr>
              <a:t> Koniecznie zachować ostrożność! Osoba może pod wpływem środka być agresywna.</a:t>
            </a:r>
            <a:endParaRPr lang="pl-PL" altLang="pl-PL" sz="1600" dirty="0" smtClean="0">
              <a:latin typeface="Century" panose="02040604050505020304" pitchFamily="18" charset="0"/>
            </a:endParaRPr>
          </a:p>
          <a:p>
            <a:pPr eaLnBrk="1" hangingPunct="1">
              <a:buFontTx/>
              <a:buNone/>
            </a:pPr>
            <a:endParaRPr lang="pl-PL" altLang="pl-PL" sz="1600" dirty="0" smtClean="0">
              <a:solidFill>
                <a:srgbClr val="C00000"/>
              </a:solidFill>
              <a:latin typeface="Century" panose="02040604050505020304" pitchFamily="18" charset="0"/>
            </a:endParaRPr>
          </a:p>
          <a:p>
            <a:pPr eaLnBrk="1" hangingPunct="1">
              <a:buFontTx/>
              <a:buNone/>
            </a:pPr>
            <a:r>
              <a:rPr lang="pl-PL" altLang="pl-PL" sz="1600" b="1" i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>W KAŻDYM PRZYPADKU WEZWIJ POGOTOWIE RATUNKOWE </a:t>
            </a:r>
            <a:r>
              <a:rPr lang="pl-PL" altLang="pl-PL" sz="1600" b="1" i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> 999 </a:t>
            </a:r>
            <a:r>
              <a:rPr lang="pl-PL" altLang="pl-PL" sz="1600" b="1" i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>lub </a:t>
            </a:r>
            <a:r>
              <a:rPr lang="pl-PL" altLang="pl-PL" sz="1600" b="1" i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>112</a:t>
            </a:r>
            <a:endParaRPr lang="pl-PL" altLang="pl-PL" sz="1600" dirty="0" smtClean="0">
              <a:solidFill>
                <a:srgbClr val="C00000"/>
              </a:solidFill>
              <a:latin typeface="Century" panose="02040604050505020304" pitchFamily="18" charset="0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pl-PL" altLang="pl-PL" sz="1600" b="1" u="sng" dirty="0" smtClean="0">
                <a:solidFill>
                  <a:srgbClr val="C00000"/>
                </a:solidFill>
                <a:latin typeface="Century" panose="02040604050505020304" pitchFamily="18" charset="0"/>
              </a:rPr>
              <a:t>WAŻNE TELEFONY</a:t>
            </a:r>
            <a:r>
              <a:rPr lang="pl-PL" altLang="pl-PL" sz="1600" b="1" u="sng" dirty="0" smtClean="0">
                <a:solidFill>
                  <a:srgbClr val="C00000"/>
                </a:solidFill>
                <a:latin typeface="Century" panose="02040604050505020304" pitchFamily="18" charset="0"/>
              </a:rPr>
              <a:t>:</a:t>
            </a:r>
            <a:br>
              <a:rPr lang="pl-PL" altLang="pl-PL" sz="1600" b="1" u="sng" dirty="0" smtClean="0">
                <a:solidFill>
                  <a:srgbClr val="C00000"/>
                </a:solidFill>
                <a:latin typeface="Century" panose="02040604050505020304" pitchFamily="18" charset="0"/>
              </a:rPr>
            </a:br>
            <a:br>
              <a:rPr lang="pl-PL" altLang="pl-PL" sz="1600" dirty="0" smtClean="0">
                <a:solidFill>
                  <a:srgbClr val="C00000"/>
                </a:solidFill>
                <a:latin typeface="Century" panose="02040604050505020304" pitchFamily="18" charset="0"/>
              </a:rPr>
            </a:br>
            <a:r>
              <a:rPr lang="pl-PL" altLang="pl-PL" sz="16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 </a:t>
            </a:r>
            <a:r>
              <a:rPr lang="pl-PL" altLang="pl-PL" sz="1600" b="1" dirty="0" smtClean="0">
                <a:latin typeface="Century" panose="02040604050505020304" pitchFamily="18" charset="0"/>
              </a:rPr>
              <a:t>0801 199 990</a:t>
            </a:r>
            <a:r>
              <a:rPr lang="pl-PL" altLang="pl-PL" sz="1600" dirty="0" smtClean="0">
                <a:latin typeface="Century" panose="02040604050505020304" pitchFamily="18" charset="0"/>
              </a:rPr>
              <a:t> (Ogólnopolski Telefon Zaufania  Narkotyki – Narkomania)</a:t>
            </a:r>
            <a:endParaRPr lang="pl-PL" altLang="pl-PL" sz="1600" dirty="0" smtClean="0">
              <a:latin typeface="Century" panose="02040604050505020304" pitchFamily="18" charset="0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pl-PL" altLang="pl-PL" sz="1600" b="1" dirty="0" smtClean="0">
                <a:latin typeface="Century" panose="02040604050505020304" pitchFamily="18" charset="0"/>
              </a:rPr>
              <a:t>       0 800 12 02 89</a:t>
            </a:r>
            <a:r>
              <a:rPr lang="pl-PL" altLang="pl-PL" sz="1600" dirty="0" smtClean="0">
                <a:latin typeface="Century" panose="02040604050505020304" pitchFamily="18" charset="0"/>
              </a:rPr>
              <a:t> (Infolinia Stowarzyszenia KARAN)</a:t>
            </a:r>
            <a:endParaRPr lang="pl-PL" altLang="pl-PL" sz="1600" dirty="0" smtClean="0">
              <a:latin typeface="Century" panose="02040604050505020304" pitchFamily="18" charset="0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pl-PL" altLang="pl-PL" sz="1600" dirty="0" smtClean="0">
              <a:latin typeface="Century" panose="02040604050505020304" pitchFamily="18" charset="0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pl-PL" altLang="pl-PL" sz="1600" dirty="0" smtClean="0">
              <a:latin typeface="Century" panose="02040604050505020304" pitchFamily="18" charset="0"/>
            </a:endParaRPr>
          </a:p>
          <a:p>
            <a:pPr eaLnBrk="1" hangingPunct="1">
              <a:buFontTx/>
              <a:buNone/>
            </a:pPr>
            <a:endParaRPr lang="pl-PL" altLang="pl-PL" sz="1600" dirty="0" smtClean="0">
              <a:solidFill>
                <a:srgbClr val="C00000"/>
              </a:solidFill>
              <a:latin typeface="Century" panose="02040604050505020304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pl-PL" altLang="pl-PL" sz="1600" dirty="0" smtClean="0">
              <a:latin typeface="Century" panose="02040604050505020304" pitchFamily="18" charset="0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Właściciel\Desktop\INF\skazany_na_bluesa.jpe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851920" y="1844824"/>
            <a:ext cx="4860032" cy="139182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3024336" cy="1440160"/>
          </a:xfrm>
        </p:spPr>
        <p:txBody>
          <a:bodyPr>
            <a:noAutofit/>
          </a:bodyPr>
          <a:lstStyle/>
          <a:p>
            <a:r>
              <a:rPr lang="pl-PL" b="1" u="sng" dirty="0" smtClean="0">
                <a:latin typeface="Comic Sans MS" panose="030F0702030302020204" pitchFamily="66" charset="0"/>
              </a:rPr>
              <a:t>„Skazany na bluesa”</a:t>
            </a:r>
            <a:endParaRPr lang="pl-PL" b="1" u="sng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Właściciel\Desktop\INF\narko_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235786"/>
            <a:ext cx="4210719" cy="31455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8" name="Prostokąt 7"/>
          <p:cNvSpPr/>
          <p:nvPr/>
        </p:nvSpPr>
        <p:spPr>
          <a:xfrm>
            <a:off x="4860032" y="2852936"/>
            <a:ext cx="3888432" cy="3477875"/>
          </a:xfrm>
          <a:prstGeom prst="rect">
            <a:avLst/>
          </a:prstGeom>
          <a:solidFill>
            <a:srgbClr val="C0C0C0">
              <a:alpha val="43137"/>
            </a:srgbClr>
          </a:solidFill>
          <a:ln>
            <a:solidFill>
              <a:srgbClr val="969696">
                <a:alpha val="74902"/>
              </a:srgbClr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pl-PL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„Skazany na bluesa"</a:t>
            </a:r>
            <a:r>
              <a:rPr lang="pl-PL" sz="2800" b="1" dirty="0" smtClean="0">
                <a:latin typeface="Comic Sans MS" panose="030F0702030302020204" pitchFamily="66" charset="0"/>
              </a:rPr>
              <a:t> </a:t>
            </a:r>
            <a:r>
              <a:rPr lang="pl-PL" dirty="0" smtClean="0">
                <a:latin typeface="Comic Sans MS" panose="030F0702030302020204" pitchFamily="66" charset="0"/>
              </a:rPr>
              <a:t>jest opowieścią ( filmem) o fenomenie Ryśka Riedla i zarazem historią człowieka, który miał szansę na niebanalną karierę, </a:t>
            </a:r>
            <a:r>
              <a:rPr lang="pl-PL" u="sng" dirty="0" smtClean="0">
                <a:latin typeface="Comic Sans MS" panose="030F0702030302020204" pitchFamily="66" charset="0"/>
              </a:rPr>
              <a:t>ale ją zaprzepaścił, bo sięgnął po narkotyki</a:t>
            </a:r>
            <a:r>
              <a:rPr lang="pl-PL" dirty="0" smtClean="0">
                <a:latin typeface="Comic Sans MS" panose="030F0702030302020204" pitchFamily="66" charset="0"/>
              </a:rPr>
              <a:t>.</a:t>
            </a:r>
            <a:endParaRPr lang="pl-PL" dirty="0">
              <a:latin typeface="Comic Sans MS" panose="030F0702030302020204" pitchFamily="66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971600" y="332656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Warto obejrzeć</a:t>
            </a:r>
            <a:endParaRPr lang="pl-PL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pl-PL" dirty="0" smtClean="0">
                <a:solidFill>
                  <a:srgbClr val="FF0000"/>
                </a:solidFill>
              </a:rPr>
              <a:t>Na</a:t>
            </a:r>
            <a:r>
              <a:rPr lang="pl-PL" dirty="0" smtClean="0">
                <a:solidFill>
                  <a:srgbClr val="FF0000"/>
                </a:solidFill>
              </a:rPr>
              <a:t>rkotyki  mogą </a:t>
            </a:r>
            <a:r>
              <a:rPr lang="pl-PL" dirty="0" smtClean="0">
                <a:solidFill>
                  <a:srgbClr val="FF0000"/>
                </a:solidFill>
              </a:rPr>
              <a:t>zniszczyć człowieka</a:t>
            </a:r>
            <a:r>
              <a:rPr lang="pl-PL" dirty="0" smtClean="0">
                <a:solidFill>
                  <a:srgbClr val="FF0000"/>
                </a:solidFill>
              </a:rPr>
              <a:t>,</a:t>
            </a:r>
            <a:br>
              <a:rPr lang="pl-PL" dirty="0" smtClean="0">
                <a:solidFill>
                  <a:srgbClr val="FF0000"/>
                </a:solidFill>
              </a:rPr>
            </a:b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smtClean="0">
                <a:solidFill>
                  <a:srgbClr val="FF0000"/>
                </a:solidFill>
              </a:rPr>
              <a:t>zrujnować życie i marzenia.</a:t>
            </a:r>
            <a:endParaRPr lang="pl-PL" dirty="0" smtClean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971600" y="2420888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Jak wspierać osoby uzależnione od narkotyków</a:t>
            </a:r>
            <a:r>
              <a:rPr lang="pl-PL" sz="1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?</a:t>
            </a:r>
            <a:endParaRPr lang="pl-PL" sz="18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971600" y="2852936"/>
            <a:ext cx="79928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smtClean="0">
                <a:latin typeface="Comic Sans MS" panose="030F0702030302020204" pitchFamily="66" charset="0"/>
              </a:rPr>
              <a:t>1. Nie </a:t>
            </a:r>
            <a:r>
              <a:rPr lang="pl-PL" sz="1400" dirty="0" smtClean="0">
                <a:latin typeface="Comic Sans MS" panose="030F0702030302020204" pitchFamily="66" charset="0"/>
              </a:rPr>
              <a:t>odwracaj się od uzależnionego, mimo że może być wykluczony ze społeczeństwa. Niekiedy narkomani są postrzegani stereotypowo i uznawani za kryminalistów (wiąże się to </a:t>
            </a:r>
            <a:br>
              <a:rPr lang="pl-PL" sz="1400" dirty="0" smtClean="0">
                <a:latin typeface="Comic Sans MS" panose="030F0702030302020204" pitchFamily="66" charset="0"/>
              </a:rPr>
            </a:br>
            <a:r>
              <a:rPr lang="pl-PL" sz="1400" dirty="0" smtClean="0">
                <a:latin typeface="Comic Sans MS" panose="030F0702030302020204" pitchFamily="66" charset="0"/>
              </a:rPr>
              <a:t>z </a:t>
            </a:r>
            <a:r>
              <a:rPr lang="pl-PL" sz="1400" dirty="0" smtClean="0">
                <a:latin typeface="Comic Sans MS" panose="030F0702030302020204" pitchFamily="66" charset="0"/>
              </a:rPr>
              <a:t>faktem, że osoba silnie uzależniona może dopuścić się, np. kradzieży, aby kupić kolejną dawkę). </a:t>
            </a:r>
            <a:br>
              <a:rPr lang="pl-PL" sz="1400" dirty="0" smtClean="0">
                <a:latin typeface="Comic Sans MS" panose="030F0702030302020204" pitchFamily="66" charset="0"/>
              </a:rPr>
            </a:br>
            <a:r>
              <a:rPr lang="pl-PL" sz="1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Pamiętaj</a:t>
            </a:r>
            <a:r>
              <a:rPr lang="pl-PL" sz="1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, że takie osoby także potrzebują wsparcia i szacunku!</a:t>
            </a:r>
            <a:endParaRPr lang="pl-PL" sz="14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043608" y="3789040"/>
            <a:ext cx="78488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pl-PL" sz="1400" dirty="0" smtClean="0">
                <a:latin typeface="Comic Sans MS" panose="030F0702030302020204" pitchFamily="66" charset="0"/>
              </a:rPr>
            </a:br>
            <a:r>
              <a:rPr lang="pl-PL" sz="1400" dirty="0" smtClean="0">
                <a:latin typeface="Comic Sans MS" panose="030F0702030302020204" pitchFamily="66" charset="0"/>
              </a:rPr>
              <a:t>2. Opowiedz </a:t>
            </a:r>
            <a:r>
              <a:rPr lang="pl-PL" sz="1400" dirty="0" smtClean="0">
                <a:latin typeface="Comic Sans MS" panose="030F0702030302020204" pitchFamily="66" charset="0"/>
              </a:rPr>
              <a:t>osobie uzależnionej o możliwościach </a:t>
            </a:r>
            <a:r>
              <a:rPr lang="pl-PL" sz="1400" dirty="0" smtClean="0">
                <a:latin typeface="Comic Sans MS" panose="030F0702030302020204" pitchFamily="66" charset="0"/>
              </a:rPr>
              <a:t>leczenia.</a:t>
            </a:r>
            <a:endParaRPr lang="pl-PL" sz="1400" dirty="0" smtClean="0">
              <a:latin typeface="Comic Sans MS" panose="030F0702030302020204" pitchFamily="66" charset="0"/>
            </a:endParaRPr>
          </a:p>
          <a:p>
            <a:endParaRPr lang="pl-PL" sz="1400" dirty="0" smtClean="0">
              <a:latin typeface="Comic Sans MS" panose="030F0702030302020204" pitchFamily="66" charset="0"/>
            </a:endParaRPr>
          </a:p>
          <a:p>
            <a:r>
              <a:rPr lang="pl-PL" sz="1400" dirty="0" smtClean="0">
                <a:latin typeface="Comic Sans MS" panose="030F0702030302020204" pitchFamily="66" charset="0"/>
              </a:rPr>
              <a:t>3. Detoks </a:t>
            </a:r>
            <a:r>
              <a:rPr lang="pl-PL" sz="1400" dirty="0" smtClean="0">
                <a:latin typeface="Comic Sans MS" panose="030F0702030302020204" pitchFamily="66" charset="0"/>
              </a:rPr>
              <a:t>nie jest łatwym przeżyciem. Niektórzy czują się upokorzeni tym, </a:t>
            </a:r>
            <a:br>
              <a:rPr lang="pl-PL" sz="1400" dirty="0" smtClean="0">
                <a:latin typeface="Comic Sans MS" panose="030F0702030302020204" pitchFamily="66" charset="0"/>
              </a:rPr>
            </a:br>
            <a:r>
              <a:rPr lang="pl-PL" sz="1400" dirty="0" smtClean="0">
                <a:latin typeface="Comic Sans MS" panose="030F0702030302020204" pitchFamily="66" charset="0"/>
              </a:rPr>
              <a:t>że </a:t>
            </a:r>
            <a:r>
              <a:rPr lang="pl-PL" sz="1400" dirty="0" smtClean="0">
                <a:latin typeface="Comic Sans MS" panose="030F0702030302020204" pitchFamily="66" charset="0"/>
              </a:rPr>
              <a:t>muszą iść na odwyk. Dlatego osoba uzależniona może potrzebować wsparcia, </a:t>
            </a:r>
            <a:r>
              <a:rPr lang="pl-PL" sz="1400" dirty="0" smtClean="0">
                <a:latin typeface="Comic Sans MS" panose="030F0702030302020204" pitchFamily="66" charset="0"/>
              </a:rPr>
              <a:t>Twoich </a:t>
            </a:r>
            <a:r>
              <a:rPr lang="pl-PL" sz="1400" dirty="0" smtClean="0">
                <a:latin typeface="Comic Sans MS" panose="030F0702030302020204" pitchFamily="66" charset="0"/>
              </a:rPr>
              <a:t>odwiedzin. Musi wiedzieć, że po zakończeniu leczenia ktoś na nią czeka</a:t>
            </a:r>
            <a:r>
              <a:rPr lang="pl-PL" sz="1400" dirty="0" smtClean="0">
                <a:latin typeface="Comic Sans MS" panose="030F0702030302020204" pitchFamily="66" charset="0"/>
              </a:rPr>
              <a:t>.</a:t>
            </a:r>
            <a:endParaRPr lang="pl-PL" sz="1400" dirty="0" smtClean="0">
              <a:latin typeface="Comic Sans MS" panose="030F0702030302020204" pitchFamily="66" charset="0"/>
            </a:endParaRPr>
          </a:p>
          <a:p>
            <a:endParaRPr lang="pl-PL" sz="1400" dirty="0" smtClean="0">
              <a:latin typeface="Comic Sans MS" panose="030F0702030302020204" pitchFamily="66" charset="0"/>
            </a:endParaRPr>
          </a:p>
          <a:p>
            <a:r>
              <a:rPr lang="pl-PL" sz="1400" dirty="0" smtClean="0">
                <a:latin typeface="Comic Sans MS" panose="030F0702030302020204" pitchFamily="66" charset="0"/>
              </a:rPr>
              <a:t>4. Nie </a:t>
            </a:r>
            <a:r>
              <a:rPr lang="pl-PL" sz="1400" dirty="0" smtClean="0">
                <a:latin typeface="Comic Sans MS" panose="030F0702030302020204" pitchFamily="66" charset="0"/>
              </a:rPr>
              <a:t>opuszczaj uzależnionego po zakończeniu terapii. Wsparcie ze strony przyjaciół jest ważne, daje siły i nadzieję na przyszłość</a:t>
            </a:r>
            <a:r>
              <a:rPr lang="pl-PL" sz="1400" dirty="0" smtClean="0">
                <a:latin typeface="Comic Sans MS" panose="030F0702030302020204" pitchFamily="66" charset="0"/>
              </a:rPr>
              <a:t>.</a:t>
            </a:r>
            <a:endParaRPr lang="pl-PL" sz="1400" dirty="0" smtClean="0">
              <a:latin typeface="Comic Sans MS" panose="030F0702030302020204" pitchFamily="66" charset="0"/>
            </a:endParaRPr>
          </a:p>
          <a:p>
            <a:endParaRPr lang="pl-PL" sz="1400" dirty="0" smtClean="0">
              <a:latin typeface="Comic Sans MS" panose="030F0702030302020204" pitchFamily="66" charset="0"/>
            </a:endParaRPr>
          </a:p>
          <a:p>
            <a:r>
              <a:rPr lang="pl-PL" sz="1400" dirty="0" smtClean="0">
                <a:latin typeface="Comic Sans MS" panose="030F0702030302020204" pitchFamily="66" charset="0"/>
              </a:rPr>
              <a:t>5. Postaraj </a:t>
            </a:r>
            <a:r>
              <a:rPr lang="pl-PL" sz="1400" dirty="0" smtClean="0">
                <a:latin typeface="Comic Sans MS" panose="030F0702030302020204" pitchFamily="66" charset="0"/>
              </a:rPr>
              <a:t>się zajmować czas osobie po odwyku. Zachęć ją do nowych przyjaźni – samodzielnie może mieć z tym problem lub nie odczuwać takiej potrzeby.</a:t>
            </a:r>
            <a:endParaRPr lang="pl-PL" sz="1400" dirty="0">
              <a:latin typeface="Comic Sans MS" panose="030F0702030302020204" pitchFamily="66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115616" y="332657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Leczenie uzależnienia od narkotyków - odtruwanie, terapie, grupy wsparcia</a:t>
            </a:r>
            <a:endParaRPr lang="pl-PL" sz="20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187624" y="1052737"/>
            <a:ext cx="74168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 smtClean="0">
                <a:latin typeface="Comic Sans MS" panose="030F0702030302020204" pitchFamily="66" charset="0"/>
              </a:rPr>
              <a:t>Leczenie uzależnienia od narkotyków składa się z następujących etapów:</a:t>
            </a:r>
            <a:endParaRPr lang="pl-PL" sz="16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 smtClean="0">
                <a:latin typeface="Comic Sans MS" panose="030F0702030302020204" pitchFamily="66" charset="0"/>
              </a:rPr>
              <a:t>wchodzenie w trzeźwość (detoksykacja),</a:t>
            </a:r>
            <a:endParaRPr lang="pl-PL" sz="16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 smtClean="0">
                <a:latin typeface="Comic Sans MS" panose="030F0702030302020204" pitchFamily="66" charset="0"/>
              </a:rPr>
              <a:t>trzeźwość,</a:t>
            </a:r>
            <a:endParaRPr lang="pl-PL" sz="16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 smtClean="0">
                <a:latin typeface="Comic Sans MS" panose="030F0702030302020204" pitchFamily="66" charset="0"/>
              </a:rPr>
              <a:t>zapobieganie nawrotom,</a:t>
            </a:r>
            <a:endParaRPr lang="pl-PL" sz="16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 smtClean="0">
                <a:latin typeface="Comic Sans MS" panose="030F0702030302020204" pitchFamily="66" charset="0"/>
              </a:rPr>
              <a:t>praca z rodziną.</a:t>
            </a:r>
            <a:endParaRPr lang="pl-PL" sz="16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" panose="02040604050505020304" pitchFamily="18" charset="0"/>
              </a:rPr>
              <a:t>PODSUMOWANIE</a:t>
            </a:r>
            <a:endParaRPr lang="pl-PL" sz="40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484784"/>
            <a:ext cx="7427168" cy="4646141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pl-PL" altLang="pl-PL" sz="2400" dirty="0" smtClean="0">
                <a:latin typeface="Century" panose="02040604050505020304" pitchFamily="18" charset="0"/>
              </a:rPr>
              <a:t>Narkotyk to środek wywołujący uzależnienie! </a:t>
            </a:r>
            <a:endParaRPr lang="pl-PL" altLang="pl-PL" sz="2400" dirty="0" smtClean="0">
              <a:latin typeface="Century" panose="02040604050505020304" pitchFamily="18" charset="0"/>
            </a:endParaRPr>
          </a:p>
          <a:p>
            <a:pPr marL="0" indent="0" eaLnBrk="1" hangingPunct="1">
              <a:buFontTx/>
              <a:buNone/>
              <a:defRPr/>
            </a:pPr>
            <a:endParaRPr lang="pl-PL" altLang="pl-PL" sz="2400" dirty="0" smtClean="0">
              <a:latin typeface="Century" panose="020406040505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pl-PL" altLang="pl-PL" sz="2400" dirty="0" smtClean="0">
                <a:latin typeface="Century" panose="02040604050505020304" pitchFamily="18" charset="0"/>
              </a:rPr>
              <a:t>Narkotyki niszczą organizm człowieka! </a:t>
            </a:r>
            <a:endParaRPr lang="pl-PL" altLang="pl-PL" sz="2400" dirty="0" smtClean="0">
              <a:latin typeface="Century" panose="020406040505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endParaRPr lang="pl-PL" altLang="pl-PL" sz="2400" dirty="0" smtClean="0">
              <a:latin typeface="Century" panose="020406040505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pl-PL" altLang="pl-PL" sz="2400" dirty="0" smtClean="0">
                <a:latin typeface="Century" panose="02040604050505020304" pitchFamily="18" charset="0"/>
              </a:rPr>
              <a:t>Narkotyki mogą doprowadzić do śmierci!</a:t>
            </a:r>
            <a:endParaRPr lang="pl-PL" altLang="pl-PL" sz="2400" dirty="0" smtClean="0">
              <a:latin typeface="Century" panose="02040604050505020304" pitchFamily="18" charset="0"/>
            </a:endParaRPr>
          </a:p>
          <a:p>
            <a:pPr eaLnBrk="1" hangingPunct="1">
              <a:buNone/>
              <a:defRPr/>
            </a:pPr>
            <a:r>
              <a:rPr lang="pl-PL" sz="2800" b="1" i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pl-PL" altLang="pl-PL" sz="2000" b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>Jesteś młodym człowiekiem i jeśli problem uzależnień </a:t>
            </a:r>
            <a:br>
              <a:rPr lang="pl-PL" altLang="pl-PL" sz="2000" b="1" dirty="0" smtClean="0">
                <a:solidFill>
                  <a:srgbClr val="C00000"/>
                </a:solidFill>
                <a:latin typeface="Century" panose="02040604050505020304" pitchFamily="18" charset="0"/>
              </a:rPr>
            </a:br>
            <a:r>
              <a:rPr lang="pl-PL" altLang="pl-PL" sz="2000" b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>nie dotyczy Ciebie, to na pewno znasz kogoś, komu nie jest on obcy… POMÓŻ TEJ OSOBIE</a:t>
            </a:r>
            <a:endParaRPr lang="pl-PL" altLang="pl-PL" sz="2000" b="1" dirty="0" smtClean="0">
              <a:solidFill>
                <a:srgbClr val="C00000"/>
              </a:solidFill>
              <a:latin typeface="Century" panose="02040604050505020304" pitchFamily="18" charset="0"/>
            </a:endParaRPr>
          </a:p>
          <a:p>
            <a:pPr eaLnBrk="1" hangingPunct="1">
              <a:buNone/>
              <a:defRPr/>
            </a:pPr>
            <a:endParaRPr lang="pl-PL" altLang="pl-PL" sz="2600" dirty="0" smtClean="0"/>
          </a:p>
          <a:p>
            <a:pPr algn="r" eaLnBrk="1" hangingPunct="1">
              <a:buNone/>
              <a:defRPr/>
            </a:pPr>
            <a:r>
              <a:rPr lang="pl-PL" altLang="pl-PL" sz="1800" dirty="0" smtClean="0"/>
              <a:t>Opracował</a:t>
            </a:r>
            <a:r>
              <a:rPr lang="pl-PL" altLang="pl-PL" sz="1800" dirty="0" smtClean="0"/>
              <a:t>: </a:t>
            </a:r>
            <a:br>
              <a:rPr lang="pl-PL" altLang="pl-PL" sz="1800" dirty="0" smtClean="0"/>
            </a:br>
            <a:r>
              <a:rPr lang="pl-PL" altLang="pl-PL" sz="1800" dirty="0" smtClean="0"/>
              <a:t>Kacper </a:t>
            </a:r>
            <a:r>
              <a:rPr lang="pl-PL" altLang="pl-PL" sz="1800" dirty="0" err="1" smtClean="0"/>
              <a:t>Mikus</a:t>
            </a:r>
            <a:r>
              <a:rPr lang="pl-PL" altLang="pl-PL" sz="1800" dirty="0" smtClean="0"/>
              <a:t> – klasa VIII PSP w Osieku </a:t>
            </a:r>
            <a:endParaRPr lang="pl-PL" altLang="pl-PL" sz="18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Przebieg uzależnienia </a:t>
            </a:r>
            <a:br>
              <a:rPr lang="pl-PL" sz="43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pl-PL" sz="4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narkotyków</a:t>
            </a:r>
            <a:endParaRPr lang="pl-PL" sz="4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556792"/>
            <a:ext cx="7620000" cy="511256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pl-PL" alt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1) UZALEŻNIENIE</a:t>
            </a:r>
            <a:endParaRPr lang="pl-PL" alt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pl-PL" alt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2) NARKOMANIA</a:t>
            </a:r>
            <a:endParaRPr lang="pl-PL" alt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pl-PL" alt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3) PODZIAŁ NARKOTYKÓW</a:t>
            </a:r>
            <a:endParaRPr lang="pl-PL" alt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pl-PL" alt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4) SKUTKI ZAŻYWANIA NARKOTYKÓW</a:t>
            </a:r>
            <a:endParaRPr lang="pl-PL" alt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pl-PL" alt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5) CZTERY FAZY UZALEŻNIENIA</a:t>
            </a:r>
            <a:endParaRPr lang="pl-PL" alt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pl-PL" alt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6) PIERWSZA POMOC WOBEC OSOBY </a:t>
            </a:r>
            <a:endParaRPr lang="pl-PL" alt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pl-PL" alt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l-PL" alt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POD </a:t>
            </a:r>
            <a:r>
              <a:rPr lang="pl-PL" altLang="pl-PL" sz="2000" smtClean="0">
                <a:latin typeface="Arial" panose="020B0604020202020204" pitchFamily="34" charset="0"/>
                <a:cs typeface="Arial" panose="020B0604020202020204" pitchFamily="34" charset="0"/>
              </a:rPr>
              <a:t>WPŁYWEM NARKOTYKÓW</a:t>
            </a:r>
            <a:endParaRPr lang="pl-PL" altLang="pl-PL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pl-PL" altLang="pl-PL" sz="200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pl-PL" altLang="pl-PL" sz="2000" smtClean="0">
                <a:latin typeface="Arial" panose="020B0604020202020204" pitchFamily="34" charset="0"/>
                <a:cs typeface="Arial" panose="020B0604020202020204" pitchFamily="34" charset="0"/>
              </a:rPr>
              <a:t>) LECZENIE UZALEŻNIENIA OD NARKOTYKÓW</a:t>
            </a:r>
            <a:endParaRPr lang="pl-PL" altLang="pl-PL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pl-PL" altLang="pl-PL" sz="200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pl-PL" altLang="pl-PL" sz="2000" smtClean="0">
                <a:latin typeface="Arial" panose="020B0604020202020204" pitchFamily="34" charset="0"/>
                <a:cs typeface="Arial" panose="020B0604020202020204" pitchFamily="34" charset="0"/>
              </a:rPr>
              <a:t>) JAK WSPIERAĆ OSOBY UZALEŻNIONE </a:t>
            </a:r>
            <a:br>
              <a:rPr lang="pl-PL" altLang="pl-PL" sz="20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000" smtClean="0">
                <a:latin typeface="Arial" panose="020B0604020202020204" pitchFamily="34" charset="0"/>
                <a:cs typeface="Arial" panose="020B0604020202020204" pitchFamily="34" charset="0"/>
              </a:rPr>
              <a:t>OD NARKOTYKÓW?</a:t>
            </a:r>
            <a:endParaRPr lang="pl-PL" altLang="pl-PL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pl-PL" altLang="pl-PL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pl-PL" altLang="pl-PL" sz="20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62" name="Picture 2" descr="W Anglii będą walczyć z przestępczością darmową heroiną dla ...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259632" y="5157192"/>
            <a:ext cx="5544616" cy="1700808"/>
          </a:xfrm>
          <a:prstGeom prst="rect">
            <a:avLst/>
          </a:prstGeom>
          <a:noFill/>
        </p:spPr>
      </p:pic>
      <p:pic>
        <p:nvPicPr>
          <p:cNvPr id="15364" name="Picture 4" descr="Twoje dragi jadą do ciebie buspasem. Dilerzy w Warszawie wożą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44824"/>
            <a:ext cx="2195736" cy="46184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437512" cy="1143000"/>
          </a:xfrm>
        </p:spPr>
        <p:txBody>
          <a:bodyPr>
            <a:noAutofit/>
          </a:bodyPr>
          <a:lstStyle/>
          <a:p>
            <a:b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pl-PL" sz="36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Narkotyk to substancja wywołująca uzależnienie</a:t>
            </a:r>
            <a:br>
              <a:rPr lang="pl-PL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pl-PL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1628800"/>
            <a:ext cx="7632848" cy="4824536"/>
          </a:xfrm>
        </p:spPr>
        <p:txBody>
          <a:bodyPr/>
          <a:lstStyle/>
          <a:p>
            <a:r>
              <a:rPr lang="pl-PL" sz="2400" b="1" dirty="0" smtClean="0">
                <a:latin typeface="Comic Sans MS" panose="030F0702030302020204" pitchFamily="66" charset="0"/>
              </a:rPr>
              <a:t>Uzależnienie </a:t>
            </a:r>
            <a:r>
              <a:rPr lang="pl-PL" sz="2400" dirty="0" smtClean="0">
                <a:latin typeface="Comic Sans MS" panose="030F0702030302020204" pitchFamily="66" charset="0"/>
              </a:rPr>
              <a:t>– nabyta silna potrzeba wykonywania jakiejś czynności lub zażywania jakiejś substancji.</a:t>
            </a:r>
            <a:endParaRPr lang="pl-PL" sz="2400" dirty="0" smtClean="0">
              <a:latin typeface="Comic Sans MS" panose="030F0702030302020204" pitchFamily="66" charset="0"/>
            </a:endParaRPr>
          </a:p>
          <a:p>
            <a:r>
              <a:rPr lang="pl-PL" sz="2400" b="1" dirty="0" smtClean="0">
                <a:latin typeface="Comic Sans MS" panose="030F0702030302020204" pitchFamily="66" charset="0"/>
              </a:rPr>
              <a:t>Narkotyk</a:t>
            </a:r>
            <a:r>
              <a:rPr lang="pl-PL" sz="2400" dirty="0" smtClean="0">
                <a:latin typeface="Comic Sans MS" panose="030F0702030302020204" pitchFamily="66" charset="0"/>
              </a:rPr>
              <a:t> – potoczna nazwa niektórych substancji odurzających działających na ośrodkowy układ nerwowy </a:t>
            </a:r>
            <a:r>
              <a:rPr lang="pl-PL" sz="2400" dirty="0" smtClean="0">
                <a:latin typeface="Comic Sans MS" panose="030F0702030302020204" pitchFamily="66" charset="0"/>
              </a:rPr>
              <a:t>.</a:t>
            </a:r>
            <a:endParaRPr lang="pl-PL" sz="2400" dirty="0" smtClean="0">
              <a:latin typeface="Comic Sans MS" panose="030F0702030302020204" pitchFamily="66" charset="0"/>
            </a:endParaRPr>
          </a:p>
          <a:p>
            <a:r>
              <a:rPr lang="pl-PL" sz="2400" dirty="0" smtClean="0">
                <a:latin typeface="Comic Sans MS" panose="030F0702030302020204" pitchFamily="66" charset="0"/>
              </a:rPr>
              <a:t>Wszystkie narkotyki poważnie szkodzą </a:t>
            </a:r>
            <a:r>
              <a:rPr lang="pl-PL" sz="2400" dirty="0" smtClean="0">
                <a:latin typeface="Comic Sans MS" panose="030F0702030302020204" pitchFamily="66" charset="0"/>
              </a:rPr>
              <a:t>zdrowiu.</a:t>
            </a:r>
            <a:endParaRPr lang="pl-PL" sz="2400" dirty="0" smtClean="0">
              <a:latin typeface="Comic Sans MS" panose="030F0702030302020204" pitchFamily="66" charset="0"/>
            </a:endParaRPr>
          </a:p>
          <a:p>
            <a:r>
              <a:rPr lang="pl-PL" altLang="pl-PL" sz="2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Częste używanie narkotyków prowadzi do </a:t>
            </a:r>
            <a:r>
              <a:rPr lang="pl-PL" altLang="pl-PL" sz="2400" dirty="0" smtClean="0">
                <a:solidFill>
                  <a:srgbClr val="C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narkomanii</a:t>
            </a:r>
            <a:r>
              <a:rPr lang="pl-PL" altLang="pl-PL" sz="2400" dirty="0" smtClean="0">
                <a:solidFill>
                  <a:srgbClr val="C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!!!</a:t>
            </a:r>
            <a:endParaRPr lang="pl-PL" altLang="pl-PL" sz="2400" dirty="0" smtClean="0">
              <a:solidFill>
                <a:srgbClr val="C0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2400" dirty="0">
              <a:latin typeface="Comic Sans MS" panose="030F0702030302020204" pitchFamily="66" charset="0"/>
            </a:endParaRPr>
          </a:p>
        </p:txBody>
      </p:sp>
      <p:pic>
        <p:nvPicPr>
          <p:cNvPr id="14340" name="Picture 4" descr="Nastolatek zażył dopalacze. Teraz walczy o życie. | Jaworzno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403648" y="4869160"/>
            <a:ext cx="3652664" cy="1728192"/>
          </a:xfrm>
          <a:prstGeom prst="rect">
            <a:avLst/>
          </a:prstGeom>
          <a:noFill/>
        </p:spPr>
      </p:pic>
      <p:pic>
        <p:nvPicPr>
          <p:cNvPr id="14342" name="Picture 6" descr="PRZECIWDZIAŁANIE NARKOMANII | Miejski Ośrodek Pomocy Społecznej w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509120"/>
            <a:ext cx="3168352" cy="210919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82_1_.jpg"/>
          <p:cNvPicPr>
            <a:picLocks noChangeAspect="1"/>
          </p:cNvPicPr>
          <p:nvPr/>
        </p:nvPicPr>
        <p:blipFill>
          <a:blip r:embed="rId1" cstate="print">
            <a:lum contrast="-20000"/>
          </a:blip>
          <a:stretch>
            <a:fillRect/>
          </a:stretch>
        </p:blipFill>
        <p:spPr>
          <a:xfrm>
            <a:off x="1331640" y="246632"/>
            <a:ext cx="2520280" cy="2825201"/>
          </a:xfrm>
          <a:prstGeom prst="rect">
            <a:avLst/>
          </a:prstGeom>
        </p:spPr>
      </p:pic>
      <p:pic>
        <p:nvPicPr>
          <p:cNvPr id="5" name="Obraz 4" descr="Narkoman-1.jp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tretch>
            <a:fillRect/>
          </a:stretch>
        </p:blipFill>
        <p:spPr>
          <a:xfrm>
            <a:off x="4286248" y="2143919"/>
            <a:ext cx="4643470" cy="4655509"/>
          </a:xfrm>
          <a:prstGeom prst="rect">
            <a:avLst/>
          </a:prstGeom>
        </p:spPr>
      </p:pic>
      <p:pic>
        <p:nvPicPr>
          <p:cNvPr id="7" name="Obraz 6" descr="strz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857364"/>
            <a:ext cx="6839478" cy="5114916"/>
          </a:xfrm>
          <a:prstGeom prst="rect">
            <a:avLst/>
          </a:prstGeom>
        </p:spPr>
      </p:pic>
      <p:sp>
        <p:nvSpPr>
          <p:cNvPr id="10" name="Pole tekstowe 9"/>
          <p:cNvSpPr txBox="1"/>
          <p:nvPr/>
        </p:nvSpPr>
        <p:spPr>
          <a:xfrm>
            <a:off x="4000464" y="214290"/>
            <a:ext cx="51435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Tak wygląda świat</a:t>
            </a:r>
            <a:endParaRPr lang="pl-PL" sz="4400" b="1" dirty="0" smtClean="0">
              <a:ln>
                <a:solidFill>
                  <a:schemeClr val="bg1"/>
                </a:solidFill>
              </a:ln>
              <a:solidFill>
                <a:srgbClr val="FF0000"/>
              </a:solidFill>
            </a:endParaRPr>
          </a:p>
          <a:p>
            <a:r>
              <a:rPr lang="pl-PL" sz="44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Uzależnionych !</a:t>
            </a:r>
            <a:endParaRPr lang="pl-PL" sz="4400" b="1" dirty="0">
              <a:ln>
                <a:solidFill>
                  <a:schemeClr val="bg1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355013" cy="850900"/>
          </a:xfrm>
        </p:spPr>
        <p:txBody>
          <a:bodyPr/>
          <a:lstStyle/>
          <a:p>
            <a:pPr eaLnBrk="1" hangingPunct="1"/>
            <a:r>
              <a:rPr lang="pl-PL" sz="2400" b="1" dirty="0" smtClean="0">
                <a:latin typeface="Century" panose="02040604050505020304" pitchFamily="18" charset="0"/>
              </a:rPr>
              <a:t>UZALEŻNIONY NASTOLATEK OD NARKOTYKÓW:</a:t>
            </a:r>
            <a:endParaRPr lang="pl-PL" sz="2400" b="1" dirty="0" smtClean="0">
              <a:latin typeface="Century" panose="02040604050505020304" pitchFamily="18" charset="0"/>
            </a:endParaRPr>
          </a:p>
        </p:txBody>
      </p:sp>
      <p:sp>
        <p:nvSpPr>
          <p:cNvPr id="8195" name="Symbol zastępczy zawartości 2"/>
          <p:cNvSpPr>
            <a:spLocks noGrp="1"/>
          </p:cNvSpPr>
          <p:nvPr>
            <p:ph sz="quarter" idx="4294967295"/>
          </p:nvPr>
        </p:nvSpPr>
        <p:spPr>
          <a:xfrm>
            <a:off x="1115616" y="1628774"/>
            <a:ext cx="5040559" cy="4752553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pl-PL" sz="2400" dirty="0" smtClean="0">
                <a:latin typeface="Century" panose="02040604050505020304" pitchFamily="18" charset="0"/>
              </a:rPr>
              <a:t>unika bliskości i związków</a:t>
            </a:r>
            <a:endParaRPr lang="pl-PL" sz="2400" dirty="0" smtClean="0">
              <a:latin typeface="Century" panose="020406040505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pl-PL" sz="2400" dirty="0" smtClean="0">
                <a:latin typeface="Century" panose="02040604050505020304" pitchFamily="18" charset="0"/>
              </a:rPr>
              <a:t>ma czarno – biały obraz świata</a:t>
            </a:r>
            <a:endParaRPr lang="pl-PL" sz="2400" dirty="0" smtClean="0">
              <a:latin typeface="Century" panose="020406040505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pl-PL" sz="2400" dirty="0" smtClean="0">
                <a:latin typeface="Century" panose="02040604050505020304" pitchFamily="18" charset="0"/>
              </a:rPr>
              <a:t>jest nastawiony na szybką redukcję stresu</a:t>
            </a:r>
            <a:endParaRPr lang="pl-PL" sz="2400" dirty="0" smtClean="0">
              <a:latin typeface="Century" panose="020406040505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pl-PL" sz="2400" dirty="0" smtClean="0">
                <a:latin typeface="Century" panose="02040604050505020304" pitchFamily="18" charset="0"/>
              </a:rPr>
              <a:t>łamie prawo</a:t>
            </a:r>
            <a:endParaRPr lang="pl-PL" sz="2400" dirty="0" smtClean="0">
              <a:latin typeface="Century" panose="020406040505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pl-PL" sz="2400" dirty="0" smtClean="0">
                <a:latin typeface="Century" panose="02040604050505020304" pitchFamily="18" charset="0"/>
              </a:rPr>
              <a:t>ma problem z przestrzeganiem norm i zasad</a:t>
            </a:r>
            <a:endParaRPr lang="pl-PL" sz="2400" dirty="0" smtClean="0">
              <a:latin typeface="Century" panose="020406040505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pl-PL" sz="2400" dirty="0" smtClean="0">
                <a:latin typeface="Century" panose="02040604050505020304" pitchFamily="18" charset="0"/>
              </a:rPr>
              <a:t>przeżywa skrajne emocje</a:t>
            </a:r>
            <a:endParaRPr lang="pl-PL" sz="2400" dirty="0" smtClean="0">
              <a:latin typeface="Century" panose="020406040505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pl-PL" sz="2400" dirty="0" smtClean="0">
                <a:latin typeface="Century" panose="02040604050505020304" pitchFamily="18" charset="0"/>
              </a:rPr>
              <a:t>żyje w chaosie</a:t>
            </a:r>
            <a:endParaRPr lang="pl-PL" sz="2400" dirty="0" smtClean="0">
              <a:latin typeface="Century" panose="020406040505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pl-PL" sz="2400" dirty="0" smtClean="0">
                <a:latin typeface="Century" panose="02040604050505020304" pitchFamily="18" charset="0"/>
              </a:rPr>
              <a:t>nie ma zainteresowań</a:t>
            </a:r>
            <a:endParaRPr lang="pl-PL" sz="2400" dirty="0" smtClean="0">
              <a:latin typeface="Century" panose="020406040505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pl-PL" sz="2400" dirty="0" smtClean="0">
                <a:latin typeface="Century" panose="02040604050505020304" pitchFamily="18" charset="0"/>
              </a:rPr>
              <a:t>notorycznie kłamie</a:t>
            </a:r>
            <a:endParaRPr lang="pl-PL" sz="2400" dirty="0" smtClean="0">
              <a:latin typeface="Century" panose="02040604050505020304" pitchFamily="18" charset="0"/>
            </a:endParaRPr>
          </a:p>
        </p:txBody>
      </p:sp>
      <p:pic>
        <p:nvPicPr>
          <p:cNvPr id="8196" name="Picture 2" descr="C:\Users\aro\Desktop\imagesQUR0CP0X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228183" y="1484313"/>
            <a:ext cx="2520281" cy="4248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54075"/>
          </a:xfrm>
        </p:spPr>
        <p:txBody>
          <a:bodyPr/>
          <a:lstStyle/>
          <a:p>
            <a:pPr algn="ctr" eaLnBrk="1" hangingPunct="1">
              <a:defRPr/>
            </a:pPr>
            <a:r>
              <a:rPr lang="pl-PL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Podział narkotyków</a:t>
            </a:r>
            <a:endParaRPr lang="pl-PL" sz="4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1556792"/>
            <a:ext cx="7416056" cy="4967833"/>
          </a:xfrm>
        </p:spPr>
        <p:txBody>
          <a:bodyPr/>
          <a:lstStyle/>
          <a:p>
            <a:pPr eaLnBrk="1" hangingPunct="1">
              <a:buSzTx/>
              <a:buNone/>
            </a:pPr>
            <a:r>
              <a:rPr lang="pl-PL" altLang="pl-PL" b="1" dirty="0" smtClean="0"/>
              <a:t>Narkotyki dzielimy na:</a:t>
            </a:r>
            <a:endParaRPr lang="pl-PL" altLang="pl-PL" b="1" dirty="0" smtClean="0"/>
          </a:p>
          <a:p>
            <a:pPr eaLnBrk="1" hangingPunct="1">
              <a:buSzTx/>
              <a:buFont typeface="Wingdings" panose="05000000000000000000" pitchFamily="2" charset="2"/>
              <a:buChar char="§"/>
            </a:pPr>
            <a:endParaRPr lang="pl-PL" altLang="pl-PL" sz="2600" dirty="0" smtClean="0"/>
          </a:p>
          <a:p>
            <a:pPr eaLnBrk="1" hangingPunct="1">
              <a:buClr>
                <a:srgbClr val="FF0000"/>
              </a:buClr>
              <a:buSzPct val="50000"/>
              <a:buFont typeface="Wingdings" panose="05000000000000000000" pitchFamily="2" charset="2"/>
              <a:buChar char="q"/>
            </a:pPr>
            <a:r>
              <a:rPr lang="pl-PL" altLang="pl-PL" sz="2600" dirty="0" smtClean="0">
                <a:latin typeface="Comic Sans MS" panose="030F0702030302020204" pitchFamily="66" charset="0"/>
              </a:rPr>
              <a:t>Środki tłumiące</a:t>
            </a:r>
            <a:endParaRPr lang="pl-PL" altLang="pl-PL" sz="2600" dirty="0" smtClean="0">
              <a:latin typeface="Comic Sans MS" panose="030F0702030302020204" pitchFamily="66" charset="0"/>
            </a:endParaRPr>
          </a:p>
          <a:p>
            <a:pPr eaLnBrk="1" hangingPunct="1">
              <a:buClr>
                <a:srgbClr val="FF0000"/>
              </a:buClr>
              <a:buSzPct val="50000"/>
              <a:buFont typeface="Wingdings" panose="05000000000000000000" pitchFamily="2" charset="2"/>
              <a:buChar char="q"/>
            </a:pPr>
            <a:r>
              <a:rPr lang="pl-PL" altLang="pl-PL" sz="2600" dirty="0" smtClean="0">
                <a:latin typeface="Comic Sans MS" panose="030F0702030302020204" pitchFamily="66" charset="0"/>
              </a:rPr>
              <a:t>Halucynogeny</a:t>
            </a:r>
            <a:endParaRPr lang="pl-PL" altLang="pl-PL" sz="2600" dirty="0" smtClean="0">
              <a:latin typeface="Comic Sans MS" panose="030F0702030302020204" pitchFamily="66" charset="0"/>
            </a:endParaRPr>
          </a:p>
          <a:p>
            <a:pPr eaLnBrk="1" hangingPunct="1">
              <a:buClr>
                <a:srgbClr val="FF0000"/>
              </a:buClr>
              <a:buSzPct val="50000"/>
              <a:buFont typeface="Wingdings" panose="05000000000000000000" pitchFamily="2" charset="2"/>
              <a:buChar char="q"/>
            </a:pPr>
            <a:r>
              <a:rPr lang="pl-PL" altLang="pl-PL" sz="2600" dirty="0" smtClean="0">
                <a:latin typeface="Comic Sans MS" panose="030F0702030302020204" pitchFamily="66" charset="0"/>
              </a:rPr>
              <a:t>Środki pobudzające</a:t>
            </a:r>
            <a:endParaRPr lang="pl-PL" altLang="pl-PL" sz="2600" dirty="0" smtClean="0">
              <a:latin typeface="Comic Sans MS" panose="030F0702030302020204" pitchFamily="66" charset="0"/>
            </a:endParaRPr>
          </a:p>
          <a:p>
            <a:pPr eaLnBrk="1" hangingPunct="1">
              <a:buClr>
                <a:srgbClr val="FF0000"/>
              </a:buClr>
              <a:buSzPct val="50000"/>
              <a:buFont typeface="Wingdings" panose="05000000000000000000" pitchFamily="2" charset="2"/>
              <a:buChar char="q"/>
            </a:pPr>
            <a:r>
              <a:rPr lang="pl-PL" altLang="pl-PL" sz="2600" dirty="0" err="1" smtClean="0">
                <a:latin typeface="Comic Sans MS" panose="030F0702030302020204" pitchFamily="66" charset="0"/>
              </a:rPr>
              <a:t>Opiaty</a:t>
            </a:r>
            <a:endParaRPr lang="pl-PL" altLang="pl-PL" sz="2600" dirty="0" smtClean="0">
              <a:latin typeface="Comic Sans MS" panose="030F0702030302020204" pitchFamily="66" charset="0"/>
            </a:endParaRPr>
          </a:p>
          <a:p>
            <a:pPr eaLnBrk="1" hangingPunct="1">
              <a:buNone/>
            </a:pPr>
            <a:r>
              <a:rPr lang="pl-PL" alt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pl-PL" altLang="pl-PL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None/>
            </a:pPr>
            <a:r>
              <a:rPr lang="pl-PL" alt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pl-PL" altLang="pl-PL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SzTx/>
              <a:buNone/>
            </a:pPr>
            <a:endParaRPr lang="pl-PL" altLang="pl-PL" sz="2600" dirty="0" smtClean="0"/>
          </a:p>
          <a:p>
            <a:pPr eaLnBrk="1" hangingPunct="1">
              <a:buSzTx/>
              <a:buNone/>
            </a:pPr>
            <a:r>
              <a:rPr lang="pl-PL" altLang="pl-PL" sz="2600" dirty="0" smtClean="0"/>
              <a:t>  </a:t>
            </a:r>
            <a:endParaRPr lang="pl-PL" altLang="pl-PL" sz="2600" dirty="0" smtClean="0">
              <a:latin typeface="Comic Sans MS" panose="030F0702030302020204" pitchFamily="66" charset="0"/>
            </a:endParaRPr>
          </a:p>
          <a:p>
            <a:pPr eaLnBrk="1" hangingPunct="1">
              <a:buSzTx/>
              <a:buFont typeface="Wingdings" panose="05000000000000000000" pitchFamily="2" charset="2"/>
              <a:buChar char="§"/>
            </a:pPr>
            <a:endParaRPr lang="pl-PL" altLang="pl-PL" sz="2600" dirty="0" smtClean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835696" y="4653136"/>
            <a:ext cx="2816225" cy="168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Zastosowanie chromatografii gazowej do detekcji narkotyków w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132856"/>
            <a:ext cx="3672408" cy="446449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 smtClean="0"/>
              <a:t>Podział narkotyków wg </a:t>
            </a:r>
            <a:br>
              <a:rPr lang="pl-PL" sz="3600" b="1" dirty="0" smtClean="0"/>
            </a:br>
            <a:r>
              <a:rPr lang="pl-PL" sz="3600" b="1" dirty="0" smtClean="0"/>
              <a:t>Światowej Organizacji Zdrowia</a:t>
            </a:r>
            <a:endParaRPr lang="pl-PL" sz="36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600" dirty="0" err="1" smtClean="0"/>
              <a:t>Opioidy</a:t>
            </a:r>
            <a:r>
              <a:rPr lang="pl-PL" sz="2600" dirty="0" smtClean="0"/>
              <a:t> (morfina, kodeina, heroina, petydyna)</a:t>
            </a:r>
            <a:endParaRPr lang="pl-PL" sz="2600" dirty="0" smtClean="0"/>
          </a:p>
          <a:p>
            <a:r>
              <a:rPr lang="pl-PL" sz="2600" dirty="0" smtClean="0"/>
              <a:t>Psychostymulatory (amfetamina, kokaina, </a:t>
            </a:r>
            <a:r>
              <a:rPr lang="pl-PL" sz="2600" dirty="0" err="1" smtClean="0"/>
              <a:t>khat</a:t>
            </a:r>
            <a:r>
              <a:rPr lang="pl-PL" sz="2600" dirty="0" smtClean="0"/>
              <a:t>)</a:t>
            </a:r>
            <a:endParaRPr lang="pl-PL" sz="2600" dirty="0" smtClean="0"/>
          </a:p>
          <a:p>
            <a:r>
              <a:rPr lang="pl-PL" sz="2600" dirty="0" err="1" smtClean="0"/>
              <a:t>Cannabis</a:t>
            </a:r>
            <a:r>
              <a:rPr lang="pl-PL" sz="2600" dirty="0" smtClean="0"/>
              <a:t> (marihuana, haszysz)</a:t>
            </a:r>
            <a:endParaRPr lang="pl-PL" sz="2600" dirty="0" smtClean="0"/>
          </a:p>
          <a:p>
            <a:r>
              <a:rPr lang="pl-PL" sz="2600" dirty="0" smtClean="0"/>
              <a:t>Halucynogeny (LSD, meskalina, harmina)</a:t>
            </a:r>
            <a:endParaRPr lang="pl-PL" sz="2600" dirty="0" smtClean="0"/>
          </a:p>
          <a:p>
            <a:r>
              <a:rPr lang="pl-PL" sz="2600" dirty="0" smtClean="0"/>
              <a:t>Środki lotne (toluen, propan, butan, aerozole)</a:t>
            </a:r>
            <a:endParaRPr lang="pl-PL" sz="2600" dirty="0" smtClean="0"/>
          </a:p>
          <a:p>
            <a:r>
              <a:rPr lang="pl-PL" sz="2600" dirty="0" err="1" smtClean="0"/>
              <a:t>Depresanty</a:t>
            </a:r>
            <a:r>
              <a:rPr lang="pl-PL" sz="2600" dirty="0" smtClean="0"/>
              <a:t> (leki uspokajające, barbiturany)</a:t>
            </a:r>
            <a:endParaRPr lang="pl-PL" sz="2600" dirty="0" smtClean="0"/>
          </a:p>
          <a:p>
            <a:r>
              <a:rPr lang="pl-PL" sz="2600" dirty="0" smtClean="0"/>
              <a:t>Nikotyna</a:t>
            </a:r>
            <a:endParaRPr lang="pl-PL" sz="2600" dirty="0" smtClean="0"/>
          </a:p>
          <a:p>
            <a:r>
              <a:rPr lang="pl-PL" sz="2600" dirty="0" smtClean="0"/>
              <a:t>Alkohol</a:t>
            </a:r>
            <a:endParaRPr lang="pl-PL" sz="2600" dirty="0" smtClean="0"/>
          </a:p>
          <a:p>
            <a:r>
              <a:rPr lang="pl-PL" sz="2600" dirty="0" smtClean="0"/>
              <a:t>Sterydy  </a:t>
            </a:r>
            <a:endParaRPr lang="pl-PL" sz="2600" dirty="0"/>
          </a:p>
        </p:txBody>
      </p:sp>
      <p:sp>
        <p:nvSpPr>
          <p:cNvPr id="32772" name="AutoShape 4" descr="data:image/png;base64,iVBORw0KGgoAAAANSUhEUgAAAJcAAABlCAMAAAB3G4FZAAAAzFBMVEVBj97/////zgA9jd43i90th9z/0AAxid3J3PQnhdyiw+3A1vIgg9tgnuL4+/70+P3U4/avy++Ar+eox+6PuOmavuvo8Pp5q+a1z/BrpORQluDc6PhYmuHh7PmItOgLftqQpqfWv16nrZZWlM5blck8i9T4zB18svPuxTDlwjs5kuvQu2cciOrJuWwzkfBnmMbCt3KzsH56nrhym76rr4y6tHrhwkp/na7awFWco5EAg+ulwNuirqFPkNGKs92Lo6wAdthxsP+MrMeQpZxqMODFAAAHI0lEQVRoge1Z2XbcuBFFNQACIAgS4AqAmzZrsduLJNvSJCNpYv//P6XYtpOcjPOQB7bngff0aS5gH9yuvYqEbNiwYcOGDRs2bNiwYcOGDUeFYOJXU/gZXp+cnqlfTeIneLXb7c7pr2bxJ9AL5HXxl+NF+avL3SXh7C/ATPz7xEz+6np3c+Vr85+3fwVY9N1BOCI6q5vu9Wny5nXXaOvigRDtfGTHp5XV4Bf3E1TbSaD+9m+St+/qQYnSSrowyzTU2dFpeWgXaYi0D4oS+o69f5t8OLu9ey2oCn3FcY214I9KjBmRApSMUCKrxdLF/cfLNx+ST2+S3c29YkykEtdYCZAKczRlsqkZAPSiK1sK3J99SJLk7afk9uQzBouHqYq865GY0ABDMx2NWGskOBooHZ1C+7+6fbxOTl8hr716wWgx4aJKW4JPOJCmPRIrVrUmD0NrRG90k5X9RfKYPO73t8nHvdj/niQPAKS0ZhSmHUJu2uo4Asva3kQNVeZqobyU81myO7vS/jY5c7K83+1+yyHXXEw+q0BH07fHMH5qImjaglOd5oTXY/q3xw9/l25QH5MzFcvfk91JDdAownXJHbREQzTrZwGmCVQjNFzYAS1IsvT3J51ibF947dXdJWbvukBigkTLeANjBUSvr8mhINAXJvDaCcL7SNlzGxbXVA9n9yenu11y62UcAQIVaSOCKXogxbA2LZYCh4LVekZxsaoWRFi9fKuHT593CYaJ2ytpB1PBuAhs1jUr8Bfp2gJTEjKIDuKA8UuMnAg3zTLdv1wipyS5vD2/sgTNH50W13UYoIr4C7l2xcglmDoFnVUdZTWKweCWqkGXTK4/nTztY1/MtcpTo+qG0eBnDWljQPK1eTmoDbSRW9SpxGssKlj3jNb+9f3p3Tx56T3jZY9BV6LurIot/hFwK/OiIUAqoWNZT9F8UDtSYPj8stt99C/Jg+6h7cHVpG+YkpHQPmMdyBRCWDdScE0KCc3QMYnFoOa0c1lTAPL6Kh+SL3BAAZMtKfPokZp0QwOyIH5dgfGxbMCqsRs0Z10jWD0JFBLq8fL87gcvKAxGCNGUjPtQjspCU47r8lJjMQMmoSHoECoXgq8b70H+ht74ktz5b7y6UC/LVQi6GzAVwVz06zokR/cq0e5VGJ2T1jkrLcoL3Ml1gvb14V4uvGyle1yWzo2dQrsv0YHXlReWejlm45Qbn6muUbOchlA1MrfdyUPykKCZLXqccEk1pcpc4Clm+HwpItdFC7UszEAWu/e8hMJ2aPtd07u75B7T0DOKK40N2r1b7D4OppA1rF2DDVMAO3pTzT3jRP5hUToxs4QHa78kX/6xS17aMcMYMWAEjoTZuTK+tRCmdTMkawfUJDZmszW6ajvMz1g5lL7rVXb/Jp4kyT32IzQsJZDFkIXPuYhaNO26zSSXOWsKNo5zVX0PClCxTOeKvLu/xRz5VUM+Kx0OSWrJQ+PIioblKycitPuCV0PRZ0GnNj/wGudJN/I19h43t89SWlkGrLd4j22S77K+GCperG73tIeRYR5WXHaiPvDKO0m4eUlOX84XcxvBW0ppt/RLlmP9YdgI/doFKwvYoWHx0qmmGVRaHJhh4y8ekrvLH/G+biIb2aJK1VUwYLcWVi9YY4fNajG5WmFhqAIsll80iu1PT64vvsX7RoPxi+J6LGqnAlvgLq5Ni9Um5HleupZ3GnuLRlsfWWqbuL+4/vp2OqTH2cuKE+VL3roSnw6mXl9ehSEWageG64mJsvUZpSzW0t7fvH+8XcK9nt3YcFZqbrDmAUtMsbq8sG6GVDS+Wko9G0tLahuXWYAgFzdP794uruB0I3RD7FJEVr4RKbj1R2FUFNCWZAIZI+nR84TpsU2jhJ7fPNHzRZEj9kdcjzFGCRMpWyjEEaaIdMCt+4ifnsR+EISqutelyJ4+v8qUg3FSlIhhRNaxB/wADEcZbtLDXm1B+pZT2yzTLz5Utn/+/NzbKi7XqkEltj0p2sN/ONrMtZO4YUgxvLJKBo77MkaeHl8tB2RppKMYUFOMda3sjkWKMFdyaiofl9mcCBKz4WJfT49kMT8WtAximclFXxnKS3e0+ddQtHqKhFdLfqGq09YFbH7eMxJDJXW3qLIHDGFx0u0RYsQP0Ljkn9zW9mDSFGMVVs0WIV1JF7Wic+DqkteL41nXwsR9T4VYaFHB1TzPGQIPs+KoVOwDvsHx475oYLR0WmrvyVBW2o5Wph3pUolnuioH4j2uovCOP8EPWBkPnR+/FWHQ5pjC8/bbRT76blkOR2dFqNFt/qOPxa6oluVQynqYZPH9bt7qI8wJ/ww+NLIfe1Qgy5TWh3iKh4yhOpf7zbD2EOd/gfEsW8yckvH7i43Mj4QujpBl/Be8HPovsPRf7TTXq48G/w8w9rPTDRs2bNiwYcOGDRs2bNiwYW38Ez5JiwravGoC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pl-PL"/>
          </a:p>
        </p:txBody>
      </p:sp>
      <p:sp>
        <p:nvSpPr>
          <p:cNvPr id="32774" name="AutoShape 6" descr="data:image/png;base64,iVBORw0KGgoAAAANSUhEUgAAAJcAAABlCAMAAAB3G4FZAAAAzFBMVEVBj97/////zgA9jd43i90th9z/0AAxid3J3PQnhdyiw+3A1vIgg9tgnuL4+/70+P3U4/avy++Ar+eox+6PuOmavuvo8Pp5q+a1z/BrpORQluDc6PhYmuHh7PmItOgLftqQpqfWv16nrZZWlM5blck8i9T4zB18svPuxTDlwjs5kuvQu2cciOrJuWwzkfBnmMbCt3KzsH56nrhym76rr4y6tHrhwkp/na7awFWco5EAg+ulwNuirqFPkNGKs92Lo6wAdthxsP+MrMeQpZxqMODFAAAHI0lEQVRoge1Z2XbcuBFFNQACIAgS4AqAmzZrsduLJNvSJCNpYv//P6XYtpOcjPOQB7bngff0aS5gH9yuvYqEbNiwYcOGDRs2bNiwYcOGDUeFYOJXU/gZXp+cnqlfTeIneLXb7c7pr2bxJ9AL5HXxl+NF+avL3SXh7C/ATPz7xEz+6np3c+Vr85+3fwVY9N1BOCI6q5vu9Wny5nXXaOvigRDtfGTHp5XV4Bf3E1TbSaD+9m+St+/qQYnSSrowyzTU2dFpeWgXaYi0D4oS+o69f5t8OLu9ey2oCn3FcY214I9KjBmRApSMUCKrxdLF/cfLNx+ST2+S3c29YkykEtdYCZAKczRlsqkZAPSiK1sK3J99SJLk7afk9uQzBouHqYq865GY0ABDMx2NWGskOBooHZ1C+7+6fbxOTl8hr716wWgx4aJKW4JPOJCmPRIrVrUmD0NrRG90k5X9RfKYPO73t8nHvdj/niQPAKS0ZhSmHUJu2uo4Asva3kQNVeZqobyU81myO7vS/jY5c7K83+1+yyHXXEw+q0BH07fHMH5qImjaglOd5oTXY/q3xw9/l25QH5MzFcvfk91JDdAownXJHbREQzTrZwGmCVQjNFzYAS1IsvT3J51ibF947dXdJWbvukBigkTLeANjBUSvr8mhINAXJvDaCcL7SNlzGxbXVA9n9yenu11y62UcAQIVaSOCKXogxbA2LZYCh4LVekZxsaoWRFi9fKuHT593CYaJ2ytpB1PBuAhs1jUr8Bfp2gJTEjKIDuKA8UuMnAg3zTLdv1wipyS5vD2/sgTNH50W13UYoIr4C7l2xcglmDoFnVUdZTWKweCWqkGXTK4/nTztY1/MtcpTo+qG0eBnDWljQPK1eTmoDbSRW9SpxGssKlj3jNb+9f3p3Tx56T3jZY9BV6LurIot/hFwK/OiIUAqoWNZT9F8UDtSYPj8stt99C/Jg+6h7cHVpG+YkpHQPmMdyBRCWDdScE0KCc3QMYnFoOa0c1lTAPL6Kh+SL3BAAZMtKfPokZp0QwOyIH5dgfGxbMCqsRs0Z10jWD0JFBLq8fL87gcvKAxGCNGUjPtQjspCU47r8lJjMQMmoSHoECoXgq8b70H+ht74ktz5b7y6UC/LVQi6GzAVwVz06zokR/cq0e5VGJ2T1jkrLcoL3Ml1gvb14V4uvGyle1yWzo2dQrsv0YHXlReWejlm45Qbn6muUbOchlA1MrfdyUPykKCZLXqccEk1pcpc4Clm+HwpItdFC7UszEAWu/e8hMJ2aPtd07u75B7T0DOKK40N2r1b7D4OppA1rF2DDVMAO3pTzT3jRP5hUToxs4QHa78kX/6xS17aMcMYMWAEjoTZuTK+tRCmdTMkawfUJDZmszW6ajvMz1g5lL7rVXb/Jp4kyT32IzQsJZDFkIXPuYhaNO26zSSXOWsKNo5zVX0PClCxTOeKvLu/xRz5VUM+Kx0OSWrJQ+PIioblKycitPuCV0PRZ0GnNj/wGudJN/I19h43t89SWlkGrLd4j22S77K+GCperG73tIeRYR5WXHaiPvDKO0m4eUlOX84XcxvBW0ppt/RLlmP9YdgI/doFKwvYoWHx0qmmGVRaHJhh4y8ekrvLH/G+biIb2aJK1VUwYLcWVi9YY4fNajG5WmFhqAIsll80iu1PT64vvsX7RoPxi+J6LGqnAlvgLq5Ni9Um5HleupZ3GnuLRlsfWWqbuL+4/vp2OqTH2cuKE+VL3roSnw6mXl9ehSEWageG64mJsvUZpSzW0t7fvH+8XcK9nt3YcFZqbrDmAUtMsbq8sG6GVDS+Wko9G0tLahuXWYAgFzdP794uruB0I3RD7FJEVr4RKbj1R2FUFNCWZAIZI+nR84TpsU2jhJ7fPNHzRZEj9kdcjzFGCRMpWyjEEaaIdMCt+4ifnsR+EISqutelyJ4+v8qUg3FSlIhhRNaxB/wADEcZbtLDXm1B+pZT2yzTLz5Utn/+/NzbKi7XqkEltj0p2sN/ONrMtZO4YUgxvLJKBo77MkaeHl8tB2RppKMYUFOMda3sjkWKMFdyaiofl9mcCBKz4WJfT49kMT8WtAximclFXxnKS3e0+ddQtHqKhFdLfqGq09YFbH7eMxJDJXW3qLIHDGFx0u0RYsQP0Ljkn9zW9mDSFGMVVs0WIV1JF7Wic+DqkteL41nXwsR9T4VYaFHB1TzPGQIPs+KoVOwDvsHx475oYLR0WmrvyVBW2o5Wph3pUolnuioH4j2uovCOP8EPWBkPnR+/FWHQ5pjC8/bbRT76blkOR2dFqNFt/qOPxa6oluVQynqYZPH9bt7qI8wJ/ww+NLIfe1Qgy5TWh3iKh4yhOpf7zbD2EOd/gfEsW8yckvH7i43Mj4QujpBl/Be8HPovsPRf7TTXq48G/w8w9rPTDRs2bNiwYcOGDRs2bNiwYW38Ez5JiwravGoC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pl-PL"/>
          </a:p>
        </p:txBody>
      </p:sp>
      <p:sp>
        <p:nvSpPr>
          <p:cNvPr id="32776" name="AutoShape 8" descr="upload.wikimedia.org/wikipedia/commons/8/89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pl-PL"/>
          </a:p>
        </p:txBody>
      </p:sp>
      <p:sp>
        <p:nvSpPr>
          <p:cNvPr id="32778" name="AutoShape 10" descr="upload.wikimedia.org/wikipedia/commons/8/89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pl-PL"/>
          </a:p>
        </p:txBody>
      </p:sp>
      <p:sp>
        <p:nvSpPr>
          <p:cNvPr id="32780" name="AutoShape 12" descr="upload.wikimedia.org/wikipedia/commons/8/89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pl-PL"/>
          </a:p>
        </p:txBody>
      </p:sp>
      <p:sp>
        <p:nvSpPr>
          <p:cNvPr id="32782" name="AutoShape 14" descr="upload.wikimedia.org/wikipedia/commons/8/89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pl-PL"/>
          </a:p>
        </p:txBody>
      </p:sp>
      <p:pic>
        <p:nvPicPr>
          <p:cNvPr id="32784" name="Picture 16" descr="WHO (World Health Organization) logo vector free download (With ...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084168" y="3977679"/>
            <a:ext cx="2880320" cy="2880321"/>
          </a:xfrm>
          <a:prstGeom prst="rect">
            <a:avLst/>
          </a:prstGeom>
          <a:noFill/>
        </p:spPr>
      </p:pic>
      <p:pic>
        <p:nvPicPr>
          <p:cNvPr id="32786" name="Picture 18" descr="Twarde i miękkie narkotyki: podział, rodzaje, działanie - Przepływ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725144"/>
            <a:ext cx="2520280" cy="16741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pl-PL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Skutki  zażywania narkotyków</a:t>
            </a:r>
            <a:endParaRPr lang="pl-PL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SzTx/>
              <a:buNone/>
            </a:pPr>
            <a:r>
              <a:rPr lang="pl-PL" alt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Narkotyki wywołują negatywne skutki, takie jak:</a:t>
            </a:r>
            <a:endParaRPr lang="pl-PL" alt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§"/>
            </a:pPr>
            <a:endParaRPr lang="pl-PL" altLang="pl-PL" sz="2600" dirty="0" smtClean="0"/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50000"/>
              <a:buFont typeface="Wingdings" panose="05000000000000000000" pitchFamily="2" charset="2"/>
              <a:buChar char="q"/>
            </a:pPr>
            <a:r>
              <a:rPr lang="pl-PL" alt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niszczą uzębienie</a:t>
            </a:r>
            <a:endParaRPr lang="pl-PL" alt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50000"/>
              <a:buFont typeface="Wingdings" panose="05000000000000000000" pitchFamily="2" charset="2"/>
              <a:buChar char="q"/>
            </a:pPr>
            <a:r>
              <a:rPr lang="pl-PL" alt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uszkadzają układ pokarmowy</a:t>
            </a:r>
            <a:endParaRPr lang="pl-PL" alt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50000"/>
              <a:buFont typeface="Wingdings" panose="05000000000000000000" pitchFamily="2" charset="2"/>
              <a:buChar char="q"/>
            </a:pPr>
            <a:r>
              <a:rPr lang="pl-PL" alt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osłabiają serce</a:t>
            </a:r>
            <a:endParaRPr lang="pl-PL" alt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50000"/>
              <a:buFont typeface="Wingdings" panose="05000000000000000000" pitchFamily="2" charset="2"/>
              <a:buChar char="q"/>
            </a:pPr>
            <a:r>
              <a:rPr lang="pl-PL" alt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powodują choroby płuc, wątroby, nerek</a:t>
            </a:r>
            <a:endParaRPr lang="pl-PL" alt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50000"/>
              <a:buFont typeface="Wingdings" panose="05000000000000000000" pitchFamily="2" charset="2"/>
              <a:buChar char="q"/>
            </a:pPr>
            <a:r>
              <a:rPr lang="pl-PL" alt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powodują poważne negatywne zmiany w układzie nerwowym i mózgu</a:t>
            </a:r>
            <a:endParaRPr lang="pl-PL" alt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50000"/>
              <a:buFont typeface="Wingdings" panose="05000000000000000000" pitchFamily="2" charset="2"/>
              <a:buChar char="q"/>
            </a:pPr>
            <a:r>
              <a:rPr lang="pl-PL" alt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uszkadzają szpik kostny</a:t>
            </a:r>
            <a:endParaRPr lang="pl-PL" alt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50000"/>
              <a:buFont typeface="Wingdings" panose="05000000000000000000" pitchFamily="2" charset="2"/>
              <a:buChar char="q"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ryzyko zakażenia wirusem HIV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50000"/>
              <a:buFont typeface="Wingdings" panose="05000000000000000000" pitchFamily="2" charset="2"/>
              <a:buChar char="q"/>
            </a:pPr>
            <a:r>
              <a:rPr lang="pl-PL" alt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doprowadzają do śmierci</a:t>
            </a:r>
            <a:endParaRPr lang="pl-PL" alt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Właściciel\Desktop\INF\12523492214aa55525ec549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267744" y="1832593"/>
            <a:ext cx="6876256" cy="46207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125" name="Picture 5" descr="C:\Users\Właściciel\Desktop\INF\narkotyki-narzedzia-obrazek_sredni_40164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6631"/>
            <a:ext cx="3528392" cy="2540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126" name="Picture 6" descr="C:\Users\Właściciel\Desktop\INF\drugs-cigarette_narkotyki-używki-papierosy-detok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921245"/>
            <a:ext cx="2088232" cy="39367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tatnik">
  <a:themeElements>
    <a:clrScheme name="Notatni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atni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Notatni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atni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atni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Designs\Notatnik.pot</Template>
  <TotalTime>0</TotalTime>
  <Words>6095</Words>
  <Application>WPS Presentation</Application>
  <PresentationFormat>Pokaz na ekranie (4:3)</PresentationFormat>
  <Paragraphs>166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Arial</vt:lpstr>
      <vt:lpstr>SimSun</vt:lpstr>
      <vt:lpstr>Wingdings</vt:lpstr>
      <vt:lpstr>Times New Roman</vt:lpstr>
      <vt:lpstr>Imprint MT Shadow</vt:lpstr>
      <vt:lpstr>Comic Sans MS</vt:lpstr>
      <vt:lpstr>Century</vt:lpstr>
      <vt:lpstr>Microsoft YaHei</vt:lpstr>
      <vt:lpstr/>
      <vt:lpstr>Arial Unicode MS</vt:lpstr>
      <vt:lpstr>Calibri</vt:lpstr>
      <vt:lpstr>Notatnik</vt:lpstr>
      <vt:lpstr>V EDYCJA GMINNEGO KONKURSU UZALEŻNIENIA I NAŁOGI </vt:lpstr>
      <vt:lpstr>Przebieg uzależnienia  od narkotyków</vt:lpstr>
      <vt:lpstr> Narkotyk to substancja wywołująca uzależnienie </vt:lpstr>
      <vt:lpstr>PowerPoint 演示文稿</vt:lpstr>
      <vt:lpstr>UZALEŻNIONY NASTOLATEK OD NARKOTYKÓW:</vt:lpstr>
      <vt:lpstr>Podział narkotyków</vt:lpstr>
      <vt:lpstr>Podział narkotyków wg  Światowej Organizacji Zdrowia</vt:lpstr>
      <vt:lpstr>Skutki  zażywania narkotyków</vt:lpstr>
      <vt:lpstr>PowerPoint 演示文稿</vt:lpstr>
      <vt:lpstr>PowerPoint 演示文稿</vt:lpstr>
      <vt:lpstr> </vt:lpstr>
      <vt:lpstr>PIERWSZA POMOC WOBEC OSOBY  POD WPŁYWEM NARKOTYKÓW</vt:lpstr>
      <vt:lpstr>„Skazany na bluesa”</vt:lpstr>
      <vt:lpstr>PowerPoint 演示文稿</vt:lpstr>
      <vt:lpstr>PODSUMOWANIE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RODZAJE  SUBSTANCJI PSYCHOAKTYWNYCH</dc:title>
  <dc:creator>-</dc:creator>
  <cp:lastModifiedBy>Asia</cp:lastModifiedBy>
  <cp:revision>54</cp:revision>
  <dcterms:created xsi:type="dcterms:W3CDTF">2006-03-14T22:45:00Z</dcterms:created>
  <dcterms:modified xsi:type="dcterms:W3CDTF">2020-06-03T08:16:25Z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1045-11.2.0.9363</vt:lpwstr>
  </property>
</Properties>
</file>