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1" r:id="rId6"/>
    <p:sldId id="262" r:id="rId7"/>
    <p:sldId id="258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>
        <p:scale>
          <a:sx n="75" d="100"/>
          <a:sy n="75" d="100"/>
        </p:scale>
        <p:origin x="-12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 hasCustomPrompt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B7D726-B083-4484-BE53-B7B2FA6EEDF3}" type="slidenum">
              <a:rPr lang="pl-PL" smtClean="0"/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 hasCustomPrompt="1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D726-B083-4484-BE53-B7B2FA6EEDF3}" type="slidenum">
              <a:rPr lang="pl-PL" smtClean="0"/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B7D726-B083-4484-BE53-B7B2FA6EEDF3}" type="slidenum">
              <a:rPr lang="pl-PL" smtClean="0"/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B7D726-B083-4484-BE53-B7B2FA6EEDF3}" type="slidenum">
              <a:rPr lang="pl-PL" smtClean="0"/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 hasCustomPrompt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B7D726-B083-4484-BE53-B7B2FA6EEDF3}" type="slidenum">
              <a:rPr lang="pl-PL" smtClean="0"/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7D726-B083-4484-BE53-B7B2FA6EEDF3}" type="slidenum">
              <a:rPr lang="pl-PL" smtClean="0"/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 hasCustomPrompt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 hasCustomPrompt="1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 hasCustomPrompt="1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 hasCustomPrompt="1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B7D726-B083-4484-BE53-B7B2FA6EEDF3}" type="slidenum">
              <a:rPr lang="pl-PL" smtClean="0"/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 hasCustomPrompt="1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B7D726-B083-4484-BE53-B7B2FA6EEDF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B7D726-B083-4484-BE53-B7B2FA6EEDF3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 hasCustomPrompt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  <a:endParaRPr lang="pl-PL" smtClean="0"/>
          </a:p>
          <a:p>
            <a:pPr lvl="1" eaLnBrk="1" latinLnBrk="0" hangingPunct="1"/>
            <a:r>
              <a:rPr lang="pl-PL" smtClean="0"/>
              <a:t>Drugi poziom</a:t>
            </a:r>
            <a:endParaRPr lang="pl-PL" smtClean="0"/>
          </a:p>
          <a:p>
            <a:pPr lvl="2" eaLnBrk="1" latinLnBrk="0" hangingPunct="1"/>
            <a:r>
              <a:rPr lang="pl-PL" smtClean="0"/>
              <a:t>Trzeci poziom</a:t>
            </a:r>
            <a:endParaRPr lang="pl-PL" smtClean="0"/>
          </a:p>
          <a:p>
            <a:pPr lvl="3" eaLnBrk="1" latinLnBrk="0" hangingPunct="1"/>
            <a:r>
              <a:rPr lang="pl-PL" smtClean="0"/>
              <a:t>Czwarty poziom</a:t>
            </a:r>
            <a:endParaRPr lang="pl-PL" smtClean="0"/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B7D726-B083-4484-BE53-B7B2FA6EEDF3}" type="slidenum">
              <a:rPr lang="pl-PL" smtClean="0"/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B7D726-B083-4484-BE53-B7B2FA6EEDF3}" type="slidenum">
              <a:rPr lang="pl-PL" smtClean="0"/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252B1F-4322-49C9-BD3B-6753BB088784}" type="datetimeFigureOut">
              <a:rPr lang="pl-PL" smtClean="0"/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B7D726-B083-4484-BE53-B7B2FA6EEDF3}" type="slidenum">
              <a:rPr lang="pl-PL" smtClean="0"/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  <a:endParaRPr kumimoji="0" lang="pl-PL" smtClean="0"/>
          </a:p>
          <a:p>
            <a:pPr lvl="1" eaLnBrk="1" latinLnBrk="0" hangingPunct="1"/>
            <a:r>
              <a:rPr kumimoji="0" lang="pl-PL" smtClean="0"/>
              <a:t>Drugi poziom</a:t>
            </a:r>
            <a:endParaRPr kumimoji="0" lang="pl-PL" smtClean="0"/>
          </a:p>
          <a:p>
            <a:pPr lvl="2" eaLnBrk="1" latinLnBrk="0" hangingPunct="1"/>
            <a:r>
              <a:rPr kumimoji="0" lang="pl-PL" smtClean="0"/>
              <a:t>Trzeci poziom</a:t>
            </a:r>
            <a:endParaRPr kumimoji="0" lang="pl-PL" smtClean="0"/>
          </a:p>
          <a:p>
            <a:pPr lvl="3" eaLnBrk="1" latinLnBrk="0" hangingPunct="1"/>
            <a:r>
              <a:rPr kumimoji="0" lang="pl-PL" smtClean="0"/>
              <a:t>Czwarty poziom</a:t>
            </a:r>
            <a:endParaRPr kumimoji="0" lang="pl-PL" smtClean="0"/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 panose="05020102010507070707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Uzależnienia behawioralne!</a:t>
            </a:r>
            <a:endParaRPr lang="pl-PL" i="1" dirty="0"/>
          </a:p>
        </p:txBody>
      </p:sp>
      <p:pic>
        <p:nvPicPr>
          <p:cNvPr id="8" name="Symbol zastępczy zawartości 7" descr="behawioralne.jpg"/>
          <p:cNvPicPr>
            <a:picLocks noGrp="1" noChangeAspect="1"/>
          </p:cNvPicPr>
          <p:nvPr>
            <p:ph sz="quarter" idx="1"/>
          </p:nvPr>
        </p:nvPicPr>
        <p:blipFill>
          <a:blip r:embed="rId1" cstate="print"/>
          <a:stretch>
            <a:fillRect/>
          </a:stretch>
        </p:blipFill>
        <p:spPr>
          <a:xfrm>
            <a:off x="489744" y="1527175"/>
            <a:ext cx="8128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Co to są uzależnienia behawioralne?</a:t>
            </a:r>
            <a:endParaRPr lang="pl-PL" i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b="1" dirty="0" smtClean="0"/>
              <a:t>Uzależnienia behawioralne</a:t>
            </a:r>
            <a:r>
              <a:rPr lang="pl-PL" sz="2800" dirty="0" smtClean="0"/>
              <a:t>,</a:t>
            </a:r>
            <a:r>
              <a:rPr lang="pl-PL" sz="2800" dirty="0" smtClean="0"/>
              <a:t> czyli inaczej uzależnienia od zachowań, to wszelkie nałogi związane z wykonywaniem jakiś </a:t>
            </a:r>
            <a:r>
              <a:rPr lang="pl-PL" sz="2800" dirty="0" smtClean="0"/>
              <a:t>czynności. </a:t>
            </a:r>
            <a:r>
              <a:rPr lang="pl-PL" sz="2800" dirty="0" smtClean="0"/>
              <a:t>Ta grupa uzależnień zawsze historycznie istniała, ale obecnie z racji rozwoju technologii oraz kultury konsumpcjonizmu znacznie zwiększyła się liczba osób cierpiąca na ten r</a:t>
            </a:r>
            <a:r>
              <a:rPr lang="pl-PL" sz="2800" dirty="0" smtClean="0"/>
              <a:t>odzaj </a:t>
            </a:r>
            <a:r>
              <a:rPr lang="pl-PL" sz="2800" dirty="0" smtClean="0"/>
              <a:t>nałogu</a:t>
            </a:r>
            <a:r>
              <a:rPr lang="pl-PL" sz="2800" dirty="0" smtClean="0"/>
              <a:t>. </a:t>
            </a:r>
            <a:r>
              <a:rPr lang="pl-PL" sz="2800" dirty="0" smtClean="0"/>
              <a:t>Tak jak w przypadku każdego innego uzależnienia, uzależnienie behawioralne jest chorobą, która w postępujący sposób zaczyna wyniszczać życie człowieka.</a:t>
            </a:r>
            <a:endParaRPr lang="pl-PL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Przykłady uzależnień behawioralnych.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Do najczęstszych uzależnień od wykonywanych czynności zaliczają się uzależnienia od:</a:t>
            </a:r>
            <a:endParaRPr lang="pl-PL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telefonu komórkowego,</a:t>
            </a:r>
            <a:endParaRPr lang="pl-PL" dirty="0" smtClean="0"/>
          </a:p>
          <a:p>
            <a:pPr fontAlgn="base"/>
            <a:r>
              <a:rPr lang="pl-PL" dirty="0" smtClean="0"/>
              <a:t>internetu,                            </a:t>
            </a:r>
            <a:endParaRPr lang="pl-PL" dirty="0" smtClean="0"/>
          </a:p>
          <a:p>
            <a:pPr fontAlgn="base"/>
            <a:r>
              <a:rPr lang="pl-PL" dirty="0" smtClean="0"/>
              <a:t>hazardu,</a:t>
            </a:r>
            <a:endParaRPr lang="pl-PL" dirty="0" smtClean="0"/>
          </a:p>
          <a:p>
            <a:pPr fontAlgn="base"/>
            <a:r>
              <a:rPr lang="pl-PL" dirty="0" smtClean="0"/>
              <a:t>jedzenia</a:t>
            </a:r>
            <a:r>
              <a:rPr lang="pl-PL" dirty="0" smtClean="0"/>
              <a:t>,</a:t>
            </a:r>
            <a:endParaRPr lang="pl-PL" dirty="0" smtClean="0"/>
          </a:p>
          <a:p>
            <a:pPr fontAlgn="base"/>
            <a:r>
              <a:rPr lang="pl-PL" dirty="0" smtClean="0"/>
              <a:t>pracy,</a:t>
            </a:r>
            <a:endParaRPr lang="pl-PL" dirty="0" smtClean="0"/>
          </a:p>
          <a:p>
            <a:pPr fontAlgn="base"/>
            <a:r>
              <a:rPr lang="pl-PL" dirty="0" smtClean="0"/>
              <a:t>z</a:t>
            </a:r>
            <a:r>
              <a:rPr lang="pl-PL" dirty="0" smtClean="0"/>
              <a:t>akupów,</a:t>
            </a:r>
            <a:endParaRPr lang="pl-PL" dirty="0" smtClean="0"/>
          </a:p>
          <a:p>
            <a:pPr fontAlgn="base"/>
            <a:r>
              <a:rPr lang="pl-PL" dirty="0" smtClean="0"/>
              <a:t>ćwiczeń fizycznych,</a:t>
            </a:r>
            <a:endParaRPr lang="pl-PL" dirty="0" smtClean="0"/>
          </a:p>
          <a:p>
            <a:endParaRPr lang="pl-PL" dirty="0" smtClean="0"/>
          </a:p>
          <a:p>
            <a:pPr>
              <a:buFont typeface="Wingdings" panose="05000000000000000000" pitchFamily="2" charset="2"/>
              <a:buChar char="§"/>
            </a:pPr>
            <a:endParaRPr lang="pl-PL" dirty="0" smtClean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  <p:pic>
        <p:nvPicPr>
          <p:cNvPr id="10" name="Obraz 9" descr="behaa11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292080" y="2564904"/>
            <a:ext cx="3115816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3" name="Picture 5" descr="C:\Users\HP\AppData\Local\Microsoft\Windows\INetCache\IE\2BV6N2E7\250px-Shopping_for_sho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365104"/>
            <a:ext cx="2408957" cy="1811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Dalsze przykłady:</a:t>
            </a:r>
            <a:endParaRPr lang="pl-PL" i="1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pl-PL" dirty="0" smtClean="0"/>
              <a:t>makijażu </a:t>
            </a:r>
            <a:r>
              <a:rPr lang="pl-PL" dirty="0" smtClean="0"/>
              <a:t>i troski o wygląd,</a:t>
            </a:r>
            <a:endParaRPr lang="pl-PL" dirty="0" smtClean="0"/>
          </a:p>
          <a:p>
            <a:pPr fontAlgn="base"/>
            <a:r>
              <a:rPr lang="pl-PL" dirty="0" smtClean="0"/>
              <a:t>zabiegów </a:t>
            </a:r>
            <a:r>
              <a:rPr lang="pl-PL" dirty="0" smtClean="0"/>
              <a:t>medycznych i </a:t>
            </a:r>
            <a:r>
              <a:rPr lang="pl-PL" dirty="0" smtClean="0"/>
              <a:t>kosmetycznych,</a:t>
            </a:r>
            <a:endParaRPr lang="pl-PL" dirty="0" smtClean="0"/>
          </a:p>
          <a:p>
            <a:pPr fontAlgn="base"/>
            <a:r>
              <a:rPr lang="pl-PL" dirty="0" smtClean="0"/>
              <a:t>troski o sylwetkę</a:t>
            </a:r>
            <a:r>
              <a:rPr lang="pl-PL" dirty="0" smtClean="0"/>
              <a:t>,                                   </a:t>
            </a:r>
            <a:endParaRPr lang="pl-PL" dirty="0" smtClean="0"/>
          </a:p>
          <a:p>
            <a:pPr fontAlgn="base"/>
            <a:r>
              <a:rPr lang="pl-PL" dirty="0" smtClean="0"/>
              <a:t>odchudzania,</a:t>
            </a:r>
            <a:endParaRPr lang="pl-PL" dirty="0" smtClean="0"/>
          </a:p>
          <a:p>
            <a:pPr fontAlgn="base"/>
            <a:r>
              <a:rPr lang="pl-PL" dirty="0" smtClean="0"/>
              <a:t>ćwiczeń fizycznych,</a:t>
            </a:r>
            <a:endParaRPr lang="pl-PL" dirty="0" smtClean="0"/>
          </a:p>
          <a:p>
            <a:pPr fontAlgn="base"/>
            <a:r>
              <a:rPr lang="pl-PL" dirty="0" smtClean="0"/>
              <a:t>zdrowego jedzenia i stylu życia</a:t>
            </a:r>
            <a:r>
              <a:rPr lang="pl-PL" dirty="0" smtClean="0"/>
              <a:t>,</a:t>
            </a:r>
            <a:endParaRPr lang="pl-PL" dirty="0" smtClean="0"/>
          </a:p>
          <a:p>
            <a:pPr fontAlgn="base"/>
            <a:r>
              <a:rPr lang="pl-PL" dirty="0" smtClean="0"/>
              <a:t>seksu,</a:t>
            </a:r>
            <a:endParaRPr lang="pl-PL" dirty="0" smtClean="0"/>
          </a:p>
          <a:p>
            <a:pPr fontAlgn="base"/>
            <a:r>
              <a:rPr lang="pl-PL" dirty="0" smtClean="0"/>
              <a:t>praktyk </a:t>
            </a:r>
            <a:r>
              <a:rPr lang="pl-PL" dirty="0" smtClean="0"/>
              <a:t>religijnych.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16" name="Obraz 15" descr="images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372200" y="2576224"/>
            <a:ext cx="2094488" cy="2012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Obraz 13" descr="12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437112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Objawy uzależnień behawioralnych.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pl-PL" b="1" dirty="0" smtClean="0"/>
              <a:t>Uzależnienia behawioralne charakteryzują się następującymi cechami</a:t>
            </a:r>
            <a:r>
              <a:rPr lang="pl-PL" dirty="0" smtClean="0"/>
              <a:t>:</a:t>
            </a:r>
            <a:endParaRPr lang="pl-PL" dirty="0" smtClean="0"/>
          </a:p>
          <a:p>
            <a:pPr fontAlgn="base"/>
            <a:r>
              <a:rPr lang="pl-PL" sz="2900" dirty="0" smtClean="0"/>
              <a:t>niemożność </a:t>
            </a:r>
            <a:r>
              <a:rPr lang="pl-PL" sz="2900" dirty="0" smtClean="0"/>
              <a:t>zrezygnowania z podjęcia danej czynności,</a:t>
            </a:r>
            <a:endParaRPr lang="pl-PL" sz="2900" dirty="0" smtClean="0"/>
          </a:p>
          <a:p>
            <a:pPr fontAlgn="base"/>
            <a:r>
              <a:rPr lang="pl-PL" sz="2900" dirty="0" smtClean="0"/>
              <a:t>pojawienie się objawów typowych dla syndromu odstawienia, w sytuacjach, gdy wykonywanie danej czynności nie może zostać zrealizowane,</a:t>
            </a:r>
            <a:endParaRPr lang="pl-PL" sz="2900" dirty="0" smtClean="0"/>
          </a:p>
          <a:p>
            <a:pPr fontAlgn="base"/>
            <a:r>
              <a:rPr lang="pl-PL" sz="2900" dirty="0" smtClean="0"/>
              <a:t>rezygnacja z innych źródeł sprawiających satysfakcję (np. udziału w życiu towarzyskim, rodzinnym),</a:t>
            </a:r>
            <a:endParaRPr lang="pl-PL" sz="2900" dirty="0" smtClean="0"/>
          </a:p>
          <a:p>
            <a:pPr fontAlgn="base"/>
            <a:r>
              <a:rPr lang="pl-PL" sz="2900" dirty="0" smtClean="0"/>
              <a:t>wzrastająca tolerancja na doznawanie przyjemności,</a:t>
            </a:r>
            <a:endParaRPr lang="pl-PL" sz="2900" dirty="0" smtClean="0"/>
          </a:p>
          <a:p>
            <a:pPr fontAlgn="base"/>
            <a:r>
              <a:rPr lang="pl-PL" sz="2900" dirty="0" smtClean="0"/>
              <a:t>intensywność wykonywania określonej, zaburzonej czynności wzrasta z czasem,</a:t>
            </a:r>
            <a:endParaRPr lang="pl-PL" sz="2900" dirty="0" smtClean="0"/>
          </a:p>
          <a:p>
            <a:pPr fontAlgn="base"/>
            <a:r>
              <a:rPr lang="pl-PL" sz="2900" dirty="0" smtClean="0"/>
              <a:t>ogólny </a:t>
            </a:r>
            <a:r>
              <a:rPr lang="pl-PL" sz="2900" dirty="0" smtClean="0"/>
              <a:t>nastrój i samopoczucie zależy od możliwości wykonywania danej czynności,</a:t>
            </a:r>
            <a:endParaRPr lang="pl-PL" sz="2900" dirty="0" smtClean="0"/>
          </a:p>
          <a:p>
            <a:pPr fontAlgn="base"/>
            <a:r>
              <a:rPr lang="pl-PL" sz="2900" dirty="0" smtClean="0"/>
              <a:t>uciążliwe nawroty w przypadku prób zaprzestania wykonywania danej </a:t>
            </a:r>
            <a:r>
              <a:rPr lang="pl-PL" sz="2900" dirty="0" smtClean="0"/>
              <a:t>czynności,</a:t>
            </a:r>
            <a:endParaRPr lang="pl-PL" sz="2900" dirty="0" smtClean="0"/>
          </a:p>
          <a:p>
            <a:pPr fontAlgn="base"/>
            <a:r>
              <a:rPr lang="pl-PL" sz="2900" dirty="0" smtClean="0"/>
              <a:t>silna potrzeba powtarzalnego wykonywania określonych </a:t>
            </a:r>
            <a:r>
              <a:rPr lang="pl-PL" sz="2900" dirty="0" smtClean="0"/>
              <a:t>czynności.</a:t>
            </a:r>
            <a:endParaRPr lang="pl-PL" sz="2900" dirty="0" smtClean="0"/>
          </a:p>
          <a:p>
            <a:endParaRPr lang="pl-PL" sz="29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Uzależnienia behawioralne u dzieci.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Dzieci również mogą cierpieć z powodu uzależnień behawioralnych. Najczęściej dotyczą one potrzeby </a:t>
            </a:r>
            <a:r>
              <a:rPr lang="pl-PL" dirty="0" smtClean="0"/>
              <a:t>korzystania z telefonu komórkowego, ćwiczeń </a:t>
            </a:r>
            <a:r>
              <a:rPr lang="pl-PL" dirty="0" smtClean="0"/>
              <a:t>fizycznych, dostępu do internetu lub telewizora, grania w gry komputerowe</a:t>
            </a:r>
            <a:r>
              <a:rPr lang="pl-PL" dirty="0" smtClean="0"/>
              <a:t>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tel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427984" y="3717032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braz 4" descr="tu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365104"/>
            <a:ext cx="2533650" cy="180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Przyczyny</a:t>
            </a:r>
            <a:r>
              <a:rPr lang="pl-PL" i="1" dirty="0" smtClean="0"/>
              <a:t> uzależnień </a:t>
            </a:r>
            <a:r>
              <a:rPr lang="pl-PL" i="1" dirty="0" smtClean="0"/>
              <a:t>behawioralnych u dzieci.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dirty="0" smtClean="0"/>
              <a:t>  Potencjalną </a:t>
            </a:r>
            <a:r>
              <a:rPr lang="pl-PL" dirty="0" smtClean="0"/>
              <a:t>przyczyną wystąpienia uzależnień </a:t>
            </a:r>
            <a:r>
              <a:rPr lang="pl-PL" dirty="0" smtClean="0"/>
              <a:t>behawioralnych u dzieci </a:t>
            </a:r>
            <a:r>
              <a:rPr lang="pl-PL" dirty="0" smtClean="0"/>
              <a:t>jest osłabiona, niewystarczająca więź z rodzicami lub pozostałymi członkami rodziny. Również inne zaburzenia występujące w trakcie procesu wychowawczego mogą przekładać się na uzależnienie od wykonywania określonej </a:t>
            </a:r>
            <a:r>
              <a:rPr lang="pl-PL" dirty="0" smtClean="0"/>
              <a:t>czynności i tak samo przyczyną mogą być problemy w szkole i z rówieśnikami. Znaczna </a:t>
            </a:r>
            <a:r>
              <a:rPr lang="pl-PL" dirty="0" smtClean="0"/>
              <a:t>część uzależnień behawioralnych wynika z rozwoju cywilizacyjnego i warunków funkcjonowania społeczeństwa. Oddziaływanie to dotyka także naszych dzieci, które wychowują się w świecie łatwo dostępnych i przyciągających uwagę mediów.</a:t>
            </a:r>
            <a:endParaRPr lang="pl-PL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Numery, na których można szukać pomocy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 </a:t>
            </a:r>
            <a:r>
              <a:rPr lang="pl-PL" dirty="0" smtClean="0"/>
              <a:t>+48 510 280 121</a:t>
            </a:r>
            <a:endParaRPr lang="pl-PL" dirty="0" smtClean="0"/>
          </a:p>
          <a:p>
            <a:r>
              <a:rPr lang="pl-PL" dirty="0" smtClean="0"/>
              <a:t>+48 (22) 436 83 50 </a:t>
            </a:r>
            <a:endParaRPr lang="pl-PL" dirty="0"/>
          </a:p>
        </p:txBody>
      </p:sp>
      <p:pic>
        <p:nvPicPr>
          <p:cNvPr id="3074" name="Picture 2" descr="C:\Users\HP\AppData\Local\Microsoft\Windows\INetCache\IE\95W1ZURK\Zakupoholizm-pracoholizm-graffiti-warszawa[1]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788024" y="2420888"/>
            <a:ext cx="3629223" cy="24208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Wykonała: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Wiktoria Brożyna</a:t>
            </a:r>
            <a:endParaRPr lang="pl-PL" dirty="0" smtClean="0"/>
          </a:p>
          <a:p>
            <a:r>
              <a:rPr lang="pl-PL" dirty="0" smtClean="0"/>
              <a:t>Klasa VIII</a:t>
            </a:r>
            <a:endParaRPr lang="pl-PL" dirty="0" smtClean="0"/>
          </a:p>
          <a:p>
            <a:r>
              <a:rPr lang="pl-PL" dirty="0" smtClean="0"/>
              <a:t>Publiczna Szkoła Podstawowa im. Św. Jana Pawła II w Szwagrowie. </a:t>
            </a:r>
            <a:endParaRPr lang="pl-PL" dirty="0" smtClean="0"/>
          </a:p>
        </p:txBody>
      </p:sp>
      <p:pic>
        <p:nvPicPr>
          <p:cNvPr id="4" name="Obraz 3" descr="stop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627784" y="3573016"/>
            <a:ext cx="3384376" cy="2520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2773</Words>
  <Application>WPS Presentation</Application>
  <PresentationFormat>Pokaz na ekranie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Wingdings 2</vt:lpstr>
      <vt:lpstr>Wingdings</vt:lpstr>
      <vt:lpstr>Georgia</vt:lpstr>
      <vt:lpstr>Microsoft YaHei</vt:lpstr>
      <vt:lpstr/>
      <vt:lpstr>Arial Unicode MS</vt:lpstr>
      <vt:lpstr>Calibri</vt:lpstr>
      <vt:lpstr>Miejski</vt:lpstr>
      <vt:lpstr>Uzależnienia behawioralne!</vt:lpstr>
      <vt:lpstr>Co to są uzależnienia behawioralne?</vt:lpstr>
      <vt:lpstr>Przykłady uzależnień behawioralnych.</vt:lpstr>
      <vt:lpstr>Dalsze przykłady:</vt:lpstr>
      <vt:lpstr>Objawy uzależnień behawioralnych.</vt:lpstr>
      <vt:lpstr>Uzależnienia behawioralne u dzieci.</vt:lpstr>
      <vt:lpstr>Przyczyny uzależnień behawioralnych u dzieci.</vt:lpstr>
      <vt:lpstr>Numery, na których można szukać pomocy:</vt:lpstr>
      <vt:lpstr>Wykonała: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Uzależnienia od narkotyków!</dc:title>
  <dc:creator>HP</dc:creator>
  <cp:lastModifiedBy>Asia</cp:lastModifiedBy>
  <cp:revision>18</cp:revision>
  <dcterms:created xsi:type="dcterms:W3CDTF">2020-05-25T07:44:00Z</dcterms:created>
  <dcterms:modified xsi:type="dcterms:W3CDTF">2020-06-03T08:37:34Z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1045-11.2.0.9396</vt:lpwstr>
  </property>
</Properties>
</file>